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sldIdLst>
    <p:sldId id="257" r:id="rId5"/>
    <p:sldId id="259" r:id="rId6"/>
    <p:sldId id="258" r:id="rId7"/>
    <p:sldId id="260" r:id="rId8"/>
    <p:sldId id="261" r:id="rId9"/>
    <p:sldId id="262" r:id="rId10"/>
    <p:sldId id="263" r:id="rId11"/>
    <p:sldId id="275" r:id="rId12"/>
    <p:sldId id="264" r:id="rId13"/>
    <p:sldId id="266" r:id="rId14"/>
    <p:sldId id="267" r:id="rId15"/>
    <p:sldId id="268" r:id="rId16"/>
    <p:sldId id="269" r:id="rId17"/>
    <p:sldId id="270" r:id="rId18"/>
    <p:sldId id="271" r:id="rId19"/>
    <p:sldId id="272" r:id="rId20"/>
    <p:sldId id="273" r:id="rId21"/>
    <p:sldId id="274" r:id="rId22"/>
  </p:sldIdLst>
  <p:sldSz cx="9144000" cy="6372225"/>
  <p:notesSz cx="6858000" cy="9144000"/>
  <p:embeddedFontLst>
    <p:embeddedFont>
      <p:font typeface="Calibri" panose="020F0502020204030204" pitchFamily="34"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Lato Black" panose="020F0502020204030203" pitchFamily="34" charset="0"/>
      <p:bold r:id="rId32"/>
      <p:boldItalic r:id="rId33"/>
    </p:embeddedFont>
    <p:embeddedFont>
      <p:font typeface="Novecento wide DemiBold" panose="00000705000000000000" charset="0"/>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7"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a Hyde" initials="CH" lastIdx="3" clrIdx="0">
    <p:extLst>
      <p:ext uri="{19B8F6BF-5375-455C-9EA6-DF929625EA0E}">
        <p15:presenceInfo xmlns:p15="http://schemas.microsoft.com/office/powerpoint/2012/main" userId="Claudia Hyde" providerId="None"/>
      </p:ext>
    </p:extLst>
  </p:cmAuthor>
  <p:cmAuthor id="2" name="Holocaust Memorial Day Trust" initials="HMDT" lastIdx="6" clrIdx="1">
    <p:extLst>
      <p:ext uri="{19B8F6BF-5375-455C-9EA6-DF929625EA0E}">
        <p15:presenceInfo xmlns:p15="http://schemas.microsoft.com/office/powerpoint/2012/main" userId="Holocaust Memorial Day Trust" providerId="None"/>
      </p:ext>
    </p:extLst>
  </p:cmAuthor>
  <p:cmAuthor id="3" name="Joe Twilley" initials="JT" lastIdx="1" clrIdx="2">
    <p:extLst>
      <p:ext uri="{19B8F6BF-5375-455C-9EA6-DF929625EA0E}">
        <p15:presenceInfo xmlns:p15="http://schemas.microsoft.com/office/powerpoint/2012/main" userId="Joe Twil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C3307-313B-4FFB-A8AC-7982BD4A4907}" v="18" dt="2020-08-20T13:19:31.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536" autoAdjust="0"/>
  </p:normalViewPr>
  <p:slideViewPr>
    <p:cSldViewPr>
      <p:cViewPr varScale="1">
        <p:scale>
          <a:sx n="60" d="100"/>
          <a:sy n="60" d="100"/>
        </p:scale>
        <p:origin x="1484" y="-116"/>
      </p:cViewPr>
      <p:guideLst>
        <p:guide orient="horz" pos="200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Hyde" userId="82265e2f-b68b-4bc5-b6ed-849efd4fab3b" providerId="ADAL" clId="{C056B400-96F6-4832-9763-9EEA9D053C83}"/>
    <pc:docChg chg="custSel addSld modSld sldOrd">
      <pc:chgData name="Claudia Hyde" userId="82265e2f-b68b-4bc5-b6ed-849efd4fab3b" providerId="ADAL" clId="{C056B400-96F6-4832-9763-9EEA9D053C83}" dt="2020-07-27T10:29:48.154" v="76" actId="1076"/>
      <pc:docMkLst>
        <pc:docMk/>
      </pc:docMkLst>
      <pc:sldChg chg="delSp modSp add ord delAnim">
        <pc:chgData name="Claudia Hyde" userId="82265e2f-b68b-4bc5-b6ed-849efd4fab3b" providerId="ADAL" clId="{C056B400-96F6-4832-9763-9EEA9D053C83}" dt="2020-07-27T10:29:48.154" v="76" actId="1076"/>
        <pc:sldMkLst>
          <pc:docMk/>
          <pc:sldMk cId="2472794918" sldId="275"/>
        </pc:sldMkLst>
        <pc:spChg chg="mod">
          <ac:chgData name="Claudia Hyde" userId="82265e2f-b68b-4bc5-b6ed-849efd4fab3b" providerId="ADAL" clId="{C056B400-96F6-4832-9763-9EEA9D053C83}" dt="2020-07-27T10:29:48.154" v="76" actId="1076"/>
          <ac:spMkLst>
            <pc:docMk/>
            <pc:sldMk cId="2472794918" sldId="275"/>
            <ac:spMk id="2" creationId="{00000000-0000-0000-0000-000000000000}"/>
          </ac:spMkLst>
        </pc:spChg>
        <pc:picChg chg="del">
          <ac:chgData name="Claudia Hyde" userId="82265e2f-b68b-4bc5-b6ed-849efd4fab3b" providerId="ADAL" clId="{C056B400-96F6-4832-9763-9EEA9D053C83}" dt="2020-07-27T10:21:17.955" v="2" actId="478"/>
          <ac:picMkLst>
            <pc:docMk/>
            <pc:sldMk cId="2472794918" sldId="275"/>
            <ac:picMk id="3" creationId="{446F628E-CE02-4739-80F8-6B628E6AA71C}"/>
          </ac:picMkLst>
        </pc:picChg>
      </pc:sldChg>
    </pc:docChg>
  </pc:docChgLst>
  <pc:docChgLst>
    <pc:chgData name="Joseph Miller" userId="S::joseph.miller@hmd.org.uk::21812875-75cd-4a16-85b1-a68511617105" providerId="AD" clId="Web-{1181A2B5-133A-282A-C8A0-BCDA4DE04CEB}"/>
    <pc:docChg chg="modSld">
      <pc:chgData name="Joseph Miller" userId="S::joseph.miller@hmd.org.uk::21812875-75cd-4a16-85b1-a68511617105" providerId="AD" clId="Web-{1181A2B5-133A-282A-C8A0-BCDA4DE04CEB}" dt="2023-01-12T10:01:23.965" v="69"/>
      <pc:docMkLst>
        <pc:docMk/>
      </pc:docMkLst>
      <pc:sldChg chg="modNotes">
        <pc:chgData name="Joseph Miller" userId="S::joseph.miller@hmd.org.uk::21812875-75cd-4a16-85b1-a68511617105" providerId="AD" clId="Web-{1181A2B5-133A-282A-C8A0-BCDA4DE04CEB}" dt="2023-01-12T10:01:23.965" v="69"/>
        <pc:sldMkLst>
          <pc:docMk/>
          <pc:sldMk cId="3529992100" sldId="259"/>
        </pc:sldMkLst>
      </pc:sldChg>
      <pc:sldChg chg="modNotes">
        <pc:chgData name="Joseph Miller" userId="S::joseph.miller@hmd.org.uk::21812875-75cd-4a16-85b1-a68511617105" providerId="AD" clId="Web-{1181A2B5-133A-282A-C8A0-BCDA4DE04CEB}" dt="2023-01-12T09:54:08.936" v="19"/>
        <pc:sldMkLst>
          <pc:docMk/>
          <pc:sldMk cId="2570308691" sldId="273"/>
        </pc:sldMkLst>
      </pc:sldChg>
      <pc:sldChg chg="modNotes">
        <pc:chgData name="Joseph Miller" userId="S::joseph.miller@hmd.org.uk::21812875-75cd-4a16-85b1-a68511617105" providerId="AD" clId="Web-{1181A2B5-133A-282A-C8A0-BCDA4DE04CEB}" dt="2023-01-12T09:55:35.689" v="22"/>
        <pc:sldMkLst>
          <pc:docMk/>
          <pc:sldMk cId="91412267" sldId="274"/>
        </pc:sldMkLst>
      </pc:sldChg>
      <pc:sldChg chg="modNotes">
        <pc:chgData name="Joseph Miller" userId="S::joseph.miller@hmd.org.uk::21812875-75cd-4a16-85b1-a68511617105" providerId="AD" clId="Web-{1181A2B5-133A-282A-C8A0-BCDA4DE04CEB}" dt="2023-01-12T09:53:13.700" v="11"/>
        <pc:sldMkLst>
          <pc:docMk/>
          <pc:sldMk cId="2472794918" sldId="275"/>
        </pc:sldMkLst>
      </pc:sldChg>
    </pc:docChg>
  </pc:docChgLst>
  <pc:docChgLst>
    <pc:chgData name="Claudia Hyde" userId="82265e2f-b68b-4bc5-b6ed-849efd4fab3b" providerId="ADAL" clId="{97FC3307-313B-4FFB-A8AC-7982BD4A4907}"/>
    <pc:docChg chg="custSel modSld">
      <pc:chgData name="Claudia Hyde" userId="82265e2f-b68b-4bc5-b6ed-849efd4fab3b" providerId="ADAL" clId="{97FC3307-313B-4FFB-A8AC-7982BD4A4907}" dt="2020-08-20T13:19:31.856" v="31"/>
      <pc:docMkLst>
        <pc:docMk/>
      </pc:docMkLst>
      <pc:sldChg chg="addSp delSp modSp delAnim modAnim delCm">
        <pc:chgData name="Claudia Hyde" userId="82265e2f-b68b-4bc5-b6ed-849efd4fab3b" providerId="ADAL" clId="{97FC3307-313B-4FFB-A8AC-7982BD4A4907}" dt="2020-08-20T13:16:21.279" v="6" actId="1076"/>
        <pc:sldMkLst>
          <pc:docMk/>
          <pc:sldMk cId="3106935500" sldId="258"/>
        </pc:sldMkLst>
        <pc:picChg chg="del">
          <ac:chgData name="Claudia Hyde" userId="82265e2f-b68b-4bc5-b6ed-849efd4fab3b" providerId="ADAL" clId="{97FC3307-313B-4FFB-A8AC-7982BD4A4907}" dt="2020-08-20T13:15:42.509" v="1" actId="478"/>
          <ac:picMkLst>
            <pc:docMk/>
            <pc:sldMk cId="3106935500" sldId="258"/>
            <ac:picMk id="3" creationId="{85364C26-08A5-4CA4-9425-CAE977C0362D}"/>
          </ac:picMkLst>
        </pc:picChg>
        <pc:picChg chg="add mod">
          <ac:chgData name="Claudia Hyde" userId="82265e2f-b68b-4bc5-b6ed-849efd4fab3b" providerId="ADAL" clId="{97FC3307-313B-4FFB-A8AC-7982BD4A4907}" dt="2020-08-20T13:16:21.279" v="6" actId="1076"/>
          <ac:picMkLst>
            <pc:docMk/>
            <pc:sldMk cId="3106935500" sldId="258"/>
            <ac:picMk id="4" creationId="{857737AC-B844-4475-BEBC-906D96D8B080}"/>
          </ac:picMkLst>
        </pc:picChg>
      </pc:sldChg>
      <pc:sldChg chg="delCm">
        <pc:chgData name="Claudia Hyde" userId="82265e2f-b68b-4bc5-b6ed-849efd4fab3b" providerId="ADAL" clId="{97FC3307-313B-4FFB-A8AC-7982BD4A4907}" dt="2020-08-20T13:09:35.682" v="0" actId="1592"/>
        <pc:sldMkLst>
          <pc:docMk/>
          <pc:sldMk cId="445112870" sldId="260"/>
        </pc:sldMkLst>
      </pc:sldChg>
      <pc:sldChg chg="addSp delSp modSp delAnim modAnim">
        <pc:chgData name="Claudia Hyde" userId="82265e2f-b68b-4bc5-b6ed-849efd4fab3b" providerId="ADAL" clId="{97FC3307-313B-4FFB-A8AC-7982BD4A4907}" dt="2020-08-20T13:17:01.224" v="12" actId="1076"/>
        <pc:sldMkLst>
          <pc:docMk/>
          <pc:sldMk cId="1324256110" sldId="263"/>
        </pc:sldMkLst>
        <pc:picChg chg="add mod">
          <ac:chgData name="Claudia Hyde" userId="82265e2f-b68b-4bc5-b6ed-849efd4fab3b" providerId="ADAL" clId="{97FC3307-313B-4FFB-A8AC-7982BD4A4907}" dt="2020-08-20T13:17:01.224" v="12" actId="1076"/>
          <ac:picMkLst>
            <pc:docMk/>
            <pc:sldMk cId="1324256110" sldId="263"/>
            <ac:picMk id="3" creationId="{9AB5FAC9-AB3A-49AA-98E0-7E2C6A871965}"/>
          </ac:picMkLst>
        </pc:picChg>
        <pc:picChg chg="del">
          <ac:chgData name="Claudia Hyde" userId="82265e2f-b68b-4bc5-b6ed-849efd4fab3b" providerId="ADAL" clId="{97FC3307-313B-4FFB-A8AC-7982BD4A4907}" dt="2020-08-20T13:16:28.571" v="7" actId="478"/>
          <ac:picMkLst>
            <pc:docMk/>
            <pc:sldMk cId="1324256110" sldId="263"/>
            <ac:picMk id="4" creationId="{84D8A6F9-F384-4E95-B323-669505305A04}"/>
          </ac:picMkLst>
        </pc:picChg>
      </pc:sldChg>
      <pc:sldChg chg="modAnim">
        <pc:chgData name="Claudia Hyde" userId="82265e2f-b68b-4bc5-b6ed-849efd4fab3b" providerId="ADAL" clId="{97FC3307-313B-4FFB-A8AC-7982BD4A4907}" dt="2020-08-20T13:18:45.560" v="18"/>
        <pc:sldMkLst>
          <pc:docMk/>
          <pc:sldMk cId="1174440577" sldId="266"/>
        </pc:sldMkLst>
      </pc:sldChg>
      <pc:sldChg chg="modSp modAnim">
        <pc:chgData name="Claudia Hyde" userId="82265e2f-b68b-4bc5-b6ed-849efd4fab3b" providerId="ADAL" clId="{97FC3307-313B-4FFB-A8AC-7982BD4A4907}" dt="2020-08-20T13:18:56.657" v="21"/>
        <pc:sldMkLst>
          <pc:docMk/>
          <pc:sldMk cId="4075527628" sldId="267"/>
        </pc:sldMkLst>
        <pc:spChg chg="mod">
          <ac:chgData name="Claudia Hyde" userId="82265e2f-b68b-4bc5-b6ed-849efd4fab3b" providerId="ADAL" clId="{97FC3307-313B-4FFB-A8AC-7982BD4A4907}" dt="2020-08-20T13:18:51.226" v="19" actId="14100"/>
          <ac:spMkLst>
            <pc:docMk/>
            <pc:sldMk cId="4075527628" sldId="267"/>
            <ac:spMk id="4" creationId="{749822CB-75AE-446A-BA94-20FD4F8D5291}"/>
          </ac:spMkLst>
        </pc:spChg>
      </pc:sldChg>
      <pc:sldChg chg="modAnim">
        <pc:chgData name="Claudia Hyde" userId="82265e2f-b68b-4bc5-b6ed-849efd4fab3b" providerId="ADAL" clId="{97FC3307-313B-4FFB-A8AC-7982BD4A4907}" dt="2020-08-20T13:19:05.559" v="23"/>
        <pc:sldMkLst>
          <pc:docMk/>
          <pc:sldMk cId="3073821806" sldId="268"/>
        </pc:sldMkLst>
      </pc:sldChg>
      <pc:sldChg chg="modAnim">
        <pc:chgData name="Claudia Hyde" userId="82265e2f-b68b-4bc5-b6ed-849efd4fab3b" providerId="ADAL" clId="{97FC3307-313B-4FFB-A8AC-7982BD4A4907}" dt="2020-08-20T13:19:13.393" v="25"/>
        <pc:sldMkLst>
          <pc:docMk/>
          <pc:sldMk cId="2783812699" sldId="269"/>
        </pc:sldMkLst>
      </pc:sldChg>
      <pc:sldChg chg="modAnim">
        <pc:chgData name="Claudia Hyde" userId="82265e2f-b68b-4bc5-b6ed-849efd4fab3b" providerId="ADAL" clId="{97FC3307-313B-4FFB-A8AC-7982BD4A4907}" dt="2020-08-20T13:19:19.482" v="27"/>
        <pc:sldMkLst>
          <pc:docMk/>
          <pc:sldMk cId="262363075" sldId="270"/>
        </pc:sldMkLst>
      </pc:sldChg>
      <pc:sldChg chg="modAnim">
        <pc:chgData name="Claudia Hyde" userId="82265e2f-b68b-4bc5-b6ed-849efd4fab3b" providerId="ADAL" clId="{97FC3307-313B-4FFB-A8AC-7982BD4A4907}" dt="2020-08-20T13:19:26.038" v="29"/>
        <pc:sldMkLst>
          <pc:docMk/>
          <pc:sldMk cId="2234068711" sldId="271"/>
        </pc:sldMkLst>
      </pc:sldChg>
      <pc:sldChg chg="modAnim">
        <pc:chgData name="Claudia Hyde" userId="82265e2f-b68b-4bc5-b6ed-849efd4fab3b" providerId="ADAL" clId="{97FC3307-313B-4FFB-A8AC-7982BD4A4907}" dt="2020-08-20T13:19:31.856" v="31"/>
        <pc:sldMkLst>
          <pc:docMk/>
          <pc:sldMk cId="3798596581" sldId="272"/>
        </pc:sldMkLst>
      </pc:sldChg>
      <pc:sldChg chg="addSp modSp modAnim">
        <pc:chgData name="Claudia Hyde" userId="82265e2f-b68b-4bc5-b6ed-849efd4fab3b" providerId="ADAL" clId="{97FC3307-313B-4FFB-A8AC-7982BD4A4907}" dt="2020-08-20T13:18:06.167" v="16" actId="1076"/>
        <pc:sldMkLst>
          <pc:docMk/>
          <pc:sldMk cId="2472794918" sldId="275"/>
        </pc:sldMkLst>
        <pc:picChg chg="add mod">
          <ac:chgData name="Claudia Hyde" userId="82265e2f-b68b-4bc5-b6ed-849efd4fab3b" providerId="ADAL" clId="{97FC3307-313B-4FFB-A8AC-7982BD4A4907}" dt="2020-08-20T13:18:06.167" v="16" actId="1076"/>
          <ac:picMkLst>
            <pc:docMk/>
            <pc:sldMk cId="2472794918" sldId="275"/>
            <ac:picMk id="3" creationId="{C93E1F78-26A9-4C90-8FF6-4639884FE823}"/>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06-15T12:32:50.798" idx="1">
    <p:pos x="2721" y="1819"/>
    <p:text>Click on the video icon below to add a personalised video introduction to the ceremony.</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6-15T15:27:10.228" idx="3">
    <p:pos x="2818" y="1901"/>
    <p:text>At this point, you may wish to provide some closing remarks to audience members and thank contributors before ending the event. We have provided suggested text. You may wish to pre-record a video and insert it in the presentation, or provide remarks live on the video conferencing software you use.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166110-948E-4F87-A869-AF5F80B0C169}" type="datetimeFigureOut">
              <a:rPr lang="en-GB" smtClean="0"/>
              <a:t>12/01/2023</a:t>
            </a:fld>
            <a:endParaRPr lang="en-GB"/>
          </a:p>
        </p:txBody>
      </p:sp>
      <p:sp>
        <p:nvSpPr>
          <p:cNvPr id="4" name="Slide Image Placeholder 3"/>
          <p:cNvSpPr>
            <a:spLocks noGrp="1" noRot="1" noChangeAspect="1"/>
          </p:cNvSpPr>
          <p:nvPr>
            <p:ph type="sldImg" idx="2"/>
          </p:nvPr>
        </p:nvSpPr>
        <p:spPr>
          <a:xfrm>
            <a:off x="969963" y="685800"/>
            <a:ext cx="491807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C9143-74AB-4D67-87E1-A90BA9DF43DB}" type="slidenum">
              <a:rPr lang="en-GB" smtClean="0"/>
              <a:t>‹#›</a:t>
            </a:fld>
            <a:endParaRPr lang="en-GB"/>
          </a:p>
        </p:txBody>
      </p:sp>
    </p:spTree>
    <p:extLst>
      <p:ext uri="{BB962C8B-B14F-4D97-AF65-F5344CB8AC3E}">
        <p14:creationId xmlns:p14="http://schemas.microsoft.com/office/powerpoint/2010/main" val="201856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9963" y="685800"/>
            <a:ext cx="4918075" cy="3429000"/>
          </a:xfrm>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Welcome to [</a:t>
            </a:r>
            <a:r>
              <a:rPr lang="en-GB" sz="1200" b="1" kern="1200" dirty="0">
                <a:solidFill>
                  <a:schemeClr val="tx1"/>
                </a:solidFill>
                <a:effectLst/>
                <a:latin typeface="+mn-lt"/>
                <a:ea typeface="+mn-ea"/>
                <a:cs typeface="+mn-cs"/>
              </a:rPr>
              <a:t>organisation]</a:t>
            </a:r>
            <a:r>
              <a:rPr lang="en-GB" sz="1200" kern="1200" dirty="0">
                <a:solidFill>
                  <a:schemeClr val="tx1"/>
                </a:solidFill>
                <a:effectLst/>
                <a:latin typeface="+mn-lt"/>
                <a:ea typeface="+mn-ea"/>
                <a:cs typeface="+mn-cs"/>
              </a:rPr>
              <a:t>’s Holocaust Memorial Day event. We are pleased that you are able to join us to learn about Holocaust Memorial Day, remember those who were murdered and reflect on how we can take action to create a better future together. </a:t>
            </a:r>
          </a:p>
          <a:p>
            <a:r>
              <a:rPr lang="en-GB" sz="1200" kern="1200" dirty="0">
                <a:solidFill>
                  <a:schemeClr val="tx1"/>
                </a:solidFill>
                <a:effectLst/>
                <a:latin typeface="+mn-lt"/>
                <a:ea typeface="+mn-ea"/>
                <a:cs typeface="+mn-cs"/>
              </a:rPr>
              <a:t>This ceremony will last for approximately 45 minutes and will feature the experiences of people who survived the Holocaust and genocide. We hope you will find the event moving, informative and engaging, and that it will inspire you to take action for a safer future. </a:t>
            </a:r>
          </a:p>
          <a:p>
            <a:r>
              <a:rPr lang="en-GB" sz="1200" kern="1200" dirty="0">
                <a:solidFill>
                  <a:schemeClr val="tx1"/>
                </a:solidFill>
                <a:effectLst/>
                <a:latin typeface="+mn-lt"/>
                <a:ea typeface="+mn-ea"/>
                <a:cs typeface="+mn-cs"/>
              </a:rPr>
              <a:t>In terms of housekeeping, this event is taking place live, so the films cannot be paused. All attendees have been placed on mute, but we would appreciate it if you could put your phones on silent and give this event your full attention. Towards the end of the ceremony, there will be an opportunity for everyone to light a candle and take part in a minute’s silence, so please have a candle and lighter ready if you would like to participate.</a:t>
            </a:r>
          </a:p>
          <a:p>
            <a:r>
              <a:rPr lang="en-GB" sz="1200" kern="1200" dirty="0">
                <a:solidFill>
                  <a:schemeClr val="tx1"/>
                </a:solidFill>
                <a:effectLst/>
                <a:latin typeface="+mn-lt"/>
                <a:ea typeface="+mn-ea"/>
                <a:cs typeface="+mn-cs"/>
              </a:rPr>
              <a:t>We will now move onto an introduction to today’s ceremony from [</a:t>
            </a:r>
            <a:r>
              <a:rPr lang="en-GB" sz="1200" b="1" kern="1200" dirty="0">
                <a:solidFill>
                  <a:schemeClr val="tx1"/>
                </a:solidFill>
                <a:effectLst/>
                <a:latin typeface="+mn-lt"/>
                <a:ea typeface="+mn-ea"/>
                <a:cs typeface="+mn-cs"/>
              </a:rPr>
              <a:t>name</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DF46ACE3-9E80-4AF0-9476-CC284CEBD74F}"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a:p>
            <a:r>
              <a:rPr lang="en-GB" sz="1200" kern="1200" dirty="0">
                <a:solidFill>
                  <a:schemeClr val="tx1"/>
                </a:solidFill>
                <a:effectLst/>
                <a:latin typeface="+mn-lt"/>
                <a:ea typeface="+mn-ea"/>
                <a:cs typeface="+mn-cs"/>
              </a:rPr>
              <a:t>Holocaust Memorial Day was created on 27 January 2000, when representatives from 46 governments around the world met in Stockholm to discuss Holocaust education, remembrance and research. At the end of this meeting, all attendees signed a declaration committing to preserving the memory of those who were murdered in the Holocaust and in the subsequent genocides. </a:t>
            </a:r>
          </a:p>
          <a:p>
            <a:r>
              <a:rPr lang="en-GB" sz="1200" kern="1200" dirty="0">
                <a:solidFill>
                  <a:schemeClr val="tx1"/>
                </a:solidFill>
                <a:effectLst/>
                <a:latin typeface="+mn-lt"/>
                <a:ea typeface="+mn-ea"/>
                <a:cs typeface="+mn-cs"/>
              </a:rPr>
              <a:t>We will now read the Statement of Commitment which was adapted from this declaration, to affirm our support for Holocaust remembrance and ensure that these horrors are never forgotten.</a:t>
            </a:r>
          </a:p>
          <a:p>
            <a:br>
              <a:rPr lang="en-GB" dirty="0"/>
            </a:br>
            <a:endParaRPr lang="en-GB" dirty="0"/>
          </a:p>
        </p:txBody>
      </p:sp>
      <p:sp>
        <p:nvSpPr>
          <p:cNvPr id="4" name="Slide Number Placeholder 3"/>
          <p:cNvSpPr>
            <a:spLocks noGrp="1"/>
          </p:cNvSpPr>
          <p:nvPr>
            <p:ph type="sldNum" sz="quarter" idx="5"/>
          </p:nvPr>
        </p:nvSpPr>
        <p:spPr/>
        <p:txBody>
          <a:bodyPr/>
          <a:lstStyle/>
          <a:p>
            <a:fld id="{79CC9143-74AB-4D67-87E1-A90BA9DF43DB}" type="slidenum">
              <a:rPr lang="en-GB" smtClean="0"/>
              <a:t>10</a:t>
            </a:fld>
            <a:endParaRPr lang="en-GB"/>
          </a:p>
        </p:txBody>
      </p:sp>
    </p:spTree>
    <p:extLst>
      <p:ext uri="{BB962C8B-B14F-4D97-AF65-F5344CB8AC3E}">
        <p14:creationId xmlns:p14="http://schemas.microsoft.com/office/powerpoint/2010/main" val="2243781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p:txBody>
      </p:sp>
      <p:sp>
        <p:nvSpPr>
          <p:cNvPr id="4" name="Slide Number Placeholder 3"/>
          <p:cNvSpPr>
            <a:spLocks noGrp="1"/>
          </p:cNvSpPr>
          <p:nvPr>
            <p:ph type="sldNum" sz="quarter" idx="5"/>
          </p:nvPr>
        </p:nvSpPr>
        <p:spPr/>
        <p:txBody>
          <a:bodyPr/>
          <a:lstStyle/>
          <a:p>
            <a:fld id="{79CC9143-74AB-4D67-87E1-A90BA9DF43DB}" type="slidenum">
              <a:rPr lang="en-GB" smtClean="0"/>
              <a:t>11</a:t>
            </a:fld>
            <a:endParaRPr lang="en-GB"/>
          </a:p>
        </p:txBody>
      </p:sp>
    </p:spTree>
    <p:extLst>
      <p:ext uri="{BB962C8B-B14F-4D97-AF65-F5344CB8AC3E}">
        <p14:creationId xmlns:p14="http://schemas.microsoft.com/office/powerpoint/2010/main" val="290595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p:txBody>
      </p:sp>
      <p:sp>
        <p:nvSpPr>
          <p:cNvPr id="4" name="Slide Number Placeholder 3"/>
          <p:cNvSpPr>
            <a:spLocks noGrp="1"/>
          </p:cNvSpPr>
          <p:nvPr>
            <p:ph type="sldNum" sz="quarter" idx="5"/>
          </p:nvPr>
        </p:nvSpPr>
        <p:spPr/>
        <p:txBody>
          <a:bodyPr/>
          <a:lstStyle/>
          <a:p>
            <a:fld id="{79CC9143-74AB-4D67-87E1-A90BA9DF43DB}" type="slidenum">
              <a:rPr lang="en-GB" smtClean="0"/>
              <a:t>12</a:t>
            </a:fld>
            <a:endParaRPr lang="en-GB"/>
          </a:p>
        </p:txBody>
      </p:sp>
    </p:spTree>
    <p:extLst>
      <p:ext uri="{BB962C8B-B14F-4D97-AF65-F5344CB8AC3E}">
        <p14:creationId xmlns:p14="http://schemas.microsoft.com/office/powerpoint/2010/main" val="1391420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p:txBody>
      </p:sp>
      <p:sp>
        <p:nvSpPr>
          <p:cNvPr id="4" name="Slide Number Placeholder 3"/>
          <p:cNvSpPr>
            <a:spLocks noGrp="1"/>
          </p:cNvSpPr>
          <p:nvPr>
            <p:ph type="sldNum" sz="quarter" idx="5"/>
          </p:nvPr>
        </p:nvSpPr>
        <p:spPr/>
        <p:txBody>
          <a:bodyPr/>
          <a:lstStyle/>
          <a:p>
            <a:fld id="{79CC9143-74AB-4D67-87E1-A90BA9DF43DB}" type="slidenum">
              <a:rPr lang="en-GB" smtClean="0"/>
              <a:t>13</a:t>
            </a:fld>
            <a:endParaRPr lang="en-GB"/>
          </a:p>
        </p:txBody>
      </p:sp>
    </p:spTree>
    <p:extLst>
      <p:ext uri="{BB962C8B-B14F-4D97-AF65-F5344CB8AC3E}">
        <p14:creationId xmlns:p14="http://schemas.microsoft.com/office/powerpoint/2010/main" val="363478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p:txBody>
      </p:sp>
      <p:sp>
        <p:nvSpPr>
          <p:cNvPr id="4" name="Slide Number Placeholder 3"/>
          <p:cNvSpPr>
            <a:spLocks noGrp="1"/>
          </p:cNvSpPr>
          <p:nvPr>
            <p:ph type="sldNum" sz="quarter" idx="5"/>
          </p:nvPr>
        </p:nvSpPr>
        <p:spPr/>
        <p:txBody>
          <a:bodyPr/>
          <a:lstStyle/>
          <a:p>
            <a:fld id="{79CC9143-74AB-4D67-87E1-A90BA9DF43DB}" type="slidenum">
              <a:rPr lang="en-GB" smtClean="0"/>
              <a:t>14</a:t>
            </a:fld>
            <a:endParaRPr lang="en-GB"/>
          </a:p>
        </p:txBody>
      </p:sp>
    </p:spTree>
    <p:extLst>
      <p:ext uri="{BB962C8B-B14F-4D97-AF65-F5344CB8AC3E}">
        <p14:creationId xmlns:p14="http://schemas.microsoft.com/office/powerpoint/2010/main" val="79195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p:txBody>
      </p:sp>
      <p:sp>
        <p:nvSpPr>
          <p:cNvPr id="4" name="Slide Number Placeholder 3"/>
          <p:cNvSpPr>
            <a:spLocks noGrp="1"/>
          </p:cNvSpPr>
          <p:nvPr>
            <p:ph type="sldNum" sz="quarter" idx="5"/>
          </p:nvPr>
        </p:nvSpPr>
        <p:spPr/>
        <p:txBody>
          <a:bodyPr/>
          <a:lstStyle/>
          <a:p>
            <a:fld id="{79CC9143-74AB-4D67-87E1-A90BA9DF43DB}" type="slidenum">
              <a:rPr lang="en-GB" smtClean="0"/>
              <a:t>15</a:t>
            </a:fld>
            <a:endParaRPr lang="en-GB"/>
          </a:p>
        </p:txBody>
      </p:sp>
    </p:spTree>
    <p:extLst>
      <p:ext uri="{BB962C8B-B14F-4D97-AF65-F5344CB8AC3E}">
        <p14:creationId xmlns:p14="http://schemas.microsoft.com/office/powerpoint/2010/main" val="2877522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p:txBody>
      </p:sp>
      <p:sp>
        <p:nvSpPr>
          <p:cNvPr id="4" name="Slide Number Placeholder 3"/>
          <p:cNvSpPr>
            <a:spLocks noGrp="1"/>
          </p:cNvSpPr>
          <p:nvPr>
            <p:ph type="sldNum" sz="quarter" idx="5"/>
          </p:nvPr>
        </p:nvSpPr>
        <p:spPr/>
        <p:txBody>
          <a:bodyPr/>
          <a:lstStyle/>
          <a:p>
            <a:fld id="{79CC9143-74AB-4D67-87E1-A90BA9DF43DB}" type="slidenum">
              <a:rPr lang="en-GB" smtClean="0"/>
              <a:t>16</a:t>
            </a:fld>
            <a:endParaRPr lang="en-GB"/>
          </a:p>
        </p:txBody>
      </p:sp>
    </p:spTree>
    <p:extLst>
      <p:ext uri="{BB962C8B-B14F-4D97-AF65-F5344CB8AC3E}">
        <p14:creationId xmlns:p14="http://schemas.microsoft.com/office/powerpoint/2010/main" val="2251255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a:p>
            <a:r>
              <a:rPr lang="en-GB" sz="1200" kern="1200" dirty="0">
                <a:solidFill>
                  <a:schemeClr val="tx1"/>
                </a:solidFill>
                <a:effectLst/>
                <a:latin typeface="+mn-lt"/>
                <a:ea typeface="+mn-ea"/>
                <a:cs typeface="+mn-cs"/>
              </a:rPr>
              <a:t>I invite you all to join me in lighting a candle. We light each candle in memory of all those who were murdered in the Holocaust, under Nazi persecution </a:t>
            </a:r>
            <a:r>
              <a:rPr lang="en-GB" dirty="0"/>
              <a:t>of other groups and</a:t>
            </a:r>
            <a:r>
              <a:rPr lang="en-GB" sz="1200" kern="1200" dirty="0">
                <a:solidFill>
                  <a:schemeClr val="tx1"/>
                </a:solidFill>
                <a:effectLst/>
                <a:latin typeface="+mn-lt"/>
                <a:ea typeface="+mn-ea"/>
                <a:cs typeface="+mn-cs"/>
              </a:rPr>
              <a:t> in the</a:t>
            </a:r>
            <a:r>
              <a:rPr lang="en-GB" dirty="0"/>
              <a:t> more recent</a:t>
            </a:r>
            <a:r>
              <a:rPr lang="en-GB" sz="1200" kern="1200" dirty="0">
                <a:solidFill>
                  <a:schemeClr val="tx1"/>
                </a:solidFill>
                <a:effectLst/>
                <a:latin typeface="+mn-lt"/>
                <a:ea typeface="+mn-ea"/>
                <a:cs typeface="+mn-cs"/>
              </a:rPr>
              <a:t> genocides in Cambodia, Rwanda, Bosnia and Darfur. We remember them.</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Please join me in a minute of silence.</a:t>
            </a:r>
          </a:p>
        </p:txBody>
      </p:sp>
      <p:sp>
        <p:nvSpPr>
          <p:cNvPr id="4" name="Slide Number Placeholder 3"/>
          <p:cNvSpPr>
            <a:spLocks noGrp="1"/>
          </p:cNvSpPr>
          <p:nvPr>
            <p:ph type="sldNum" sz="quarter" idx="5"/>
          </p:nvPr>
        </p:nvSpPr>
        <p:spPr/>
        <p:txBody>
          <a:bodyPr/>
          <a:lstStyle/>
          <a:p>
            <a:fld id="{79CC9143-74AB-4D67-87E1-A90BA9DF43DB}" type="slidenum">
              <a:rPr lang="en-GB" smtClean="0"/>
              <a:t>17</a:t>
            </a:fld>
            <a:endParaRPr lang="en-GB"/>
          </a:p>
        </p:txBody>
      </p:sp>
    </p:spTree>
    <p:extLst>
      <p:ext uri="{BB962C8B-B14F-4D97-AF65-F5344CB8AC3E}">
        <p14:creationId xmlns:p14="http://schemas.microsoft.com/office/powerpoint/2010/main" val="369948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Thank you to everyone who joined us today. Particular thanks go to [</a:t>
            </a:r>
            <a:r>
              <a:rPr lang="en-GB" sz="1200" b="1" kern="1200" dirty="0">
                <a:solidFill>
                  <a:schemeClr val="tx1"/>
                </a:solidFill>
                <a:effectLst/>
                <a:latin typeface="+mn-lt"/>
                <a:ea typeface="+mn-ea"/>
                <a:cs typeface="+mn-cs"/>
              </a:rPr>
              <a:t>names of individuals/organisations who contributed</a:t>
            </a:r>
            <a:r>
              <a:rPr lang="en-GB" sz="1200" kern="1200" dirty="0">
                <a:solidFill>
                  <a:schemeClr val="tx1"/>
                </a:solidFill>
                <a:effectLst/>
                <a:latin typeface="+mn-lt"/>
                <a:ea typeface="+mn-ea"/>
                <a:cs typeface="+mn-cs"/>
              </a:rPr>
              <a:t>] for making this event so special.</a:t>
            </a:r>
          </a:p>
          <a:p>
            <a:r>
              <a:rPr lang="en-GB" sz="1200" kern="1200" dirty="0">
                <a:solidFill>
                  <a:schemeClr val="tx1"/>
                </a:solidFill>
                <a:effectLst/>
                <a:latin typeface="+mn-lt"/>
                <a:ea typeface="+mn-ea"/>
                <a:cs typeface="+mn-cs"/>
              </a:rPr>
              <a:t>This event is one of thousands that will mark HMD this year, taking place in schools, places of work, prisons, churches and many more settings. By attending, each of you has contributed to building a future which is free from genocide.</a:t>
            </a:r>
          </a:p>
          <a:p>
            <a:r>
              <a:rPr lang="en-GB" sz="1200" kern="1200" dirty="0">
                <a:solidFill>
                  <a:schemeClr val="tx1"/>
                </a:solidFill>
                <a:effectLst/>
                <a:latin typeface="+mn-lt"/>
                <a:ea typeface="+mn-ea"/>
                <a:cs typeface="+mn-cs"/>
              </a:rPr>
              <a:t>Despite the horrors of the Holocaust, we know that genocides have taken place since – indeed, the Holocaust prompted the coining of the legal term ‘genocide’ which has come to be used in Cambodia, Rwanda, Bosnia and Darfur. Closer to home on our streets, on public transport and online, people are still facing attacks because of who they are. </a:t>
            </a:r>
          </a:p>
          <a:p>
            <a:r>
              <a:rPr lang="en-GB" sz="1200" kern="1200" dirty="0">
                <a:solidFill>
                  <a:schemeClr val="tx1"/>
                </a:solidFill>
                <a:effectLst/>
                <a:latin typeface="+mn-lt"/>
                <a:ea typeface="+mn-ea"/>
                <a:cs typeface="+mn-cs"/>
              </a:rPr>
              <a:t>Holocaust Memorial Day presents an opportunity when people from all backgrounds come together to learn from the past and create a better future. It serves as a reminder that all of us not only have the ability to resist the forces of hatred – we have a responsibility to do so. </a:t>
            </a:r>
          </a:p>
          <a:p>
            <a:r>
              <a:rPr lang="en-GB" sz="1200" kern="1200" dirty="0">
                <a:solidFill>
                  <a:schemeClr val="tx1"/>
                </a:solidFill>
                <a:effectLst/>
                <a:latin typeface="+mn-lt"/>
                <a:ea typeface="+mn-ea"/>
                <a:cs typeface="+mn-cs"/>
              </a:rPr>
              <a:t>That includes everyone who has joined us today, and is why we are asking each of you to </a:t>
            </a:r>
            <a:r>
              <a:rPr lang="en-GB" sz="1200" b="1" kern="1200" dirty="0">
                <a:solidFill>
                  <a:schemeClr val="tx1"/>
                </a:solidFill>
                <a:effectLst/>
                <a:latin typeface="+mn-lt"/>
                <a:ea typeface="+mn-ea"/>
                <a:cs typeface="+mn-cs"/>
              </a:rPr>
              <a:t>be the light in the darkness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will close this event by sharing the words of Holocaust survivor Gena </a:t>
            </a:r>
            <a:r>
              <a:rPr lang="en-GB" sz="1200" kern="1200" dirty="0" err="1">
                <a:solidFill>
                  <a:schemeClr val="tx1"/>
                </a:solidFill>
                <a:effectLst/>
                <a:latin typeface="+mn-lt"/>
                <a:ea typeface="+mn-ea"/>
                <a:cs typeface="+mn-cs"/>
              </a:rPr>
              <a:t>Turgel</a:t>
            </a:r>
            <a:r>
              <a:rPr lang="en-GB" sz="1200" kern="1200" dirty="0">
                <a:solidFill>
                  <a:schemeClr val="tx1"/>
                </a:solidFill>
                <a:effectLst/>
                <a:latin typeface="+mn-lt"/>
                <a:ea typeface="+mn-ea"/>
                <a:cs typeface="+mn-cs"/>
              </a:rPr>
              <a:t> MBE, Gena said: ‘We will continue to do our bit for as long as we can, secure in the knowledge that others will continue to light a candle long after us.’</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Thank you.</a:t>
            </a:r>
          </a:p>
          <a:p>
            <a:endParaRPr lang="en-GB" dirty="0"/>
          </a:p>
        </p:txBody>
      </p:sp>
      <p:sp>
        <p:nvSpPr>
          <p:cNvPr id="4" name="Slide Number Placeholder 3"/>
          <p:cNvSpPr>
            <a:spLocks noGrp="1"/>
          </p:cNvSpPr>
          <p:nvPr>
            <p:ph type="sldNum" sz="quarter" idx="5"/>
          </p:nvPr>
        </p:nvSpPr>
        <p:spPr/>
        <p:txBody>
          <a:bodyPr/>
          <a:lstStyle/>
          <a:p>
            <a:fld id="{79CC9143-74AB-4D67-87E1-A90BA9DF43DB}" type="slidenum">
              <a:rPr lang="en-GB" smtClean="0"/>
              <a:t>18</a:t>
            </a:fld>
            <a:endParaRPr lang="en-GB"/>
          </a:p>
        </p:txBody>
      </p:sp>
    </p:spTree>
    <p:extLst>
      <p:ext uri="{BB962C8B-B14F-4D97-AF65-F5344CB8AC3E}">
        <p14:creationId xmlns:p14="http://schemas.microsoft.com/office/powerpoint/2010/main" val="367206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Friends, thank you for joining us to mark Holocaust Memorial Day at [</a:t>
            </a:r>
            <a:r>
              <a:rPr lang="en-GB" sz="1200" b="1" kern="1200" dirty="0">
                <a:solidFill>
                  <a:schemeClr val="tx1"/>
                </a:solidFill>
                <a:effectLst/>
                <a:latin typeface="+mn-lt"/>
                <a:ea typeface="+mn-ea"/>
                <a:cs typeface="+mn-cs"/>
              </a:rPr>
              <a:t>organisation</a:t>
            </a:r>
            <a:r>
              <a:rPr lang="en-GB" sz="1200" kern="1200" dirty="0">
                <a:solidFill>
                  <a:schemeClr val="tx1"/>
                </a:solidFill>
                <a:effectLst/>
                <a:latin typeface="+mn-lt"/>
                <a:ea typeface="+mn-ea"/>
                <a:cs typeface="+mn-cs"/>
              </a:rPr>
              <a:t>]. Your attendance is part of the national picture of Holocaust Memorial Day, with thousands of activities taking place across the UK – supported by the Holocaust Memorial Day Trust. We know that everyone who attends Holocaust Memorial Day events learns more, empathises more deeply, and goes on to take action to build a better future. </a:t>
            </a:r>
          </a:p>
          <a:p>
            <a:r>
              <a:rPr lang="en-GB" sz="1200" kern="1200">
                <a:solidFill>
                  <a:schemeClr val="tx1"/>
                </a:solidFill>
                <a:effectLst/>
                <a:latin typeface="+mn-lt"/>
                <a:ea typeface="+mn-ea"/>
                <a:cs typeface="+mn-cs"/>
              </a:rPr>
              <a:t>Holocaust Memorial Day is the international day on 27 January to remember the six million Jews murdered during the Holocaust, alongside the millions of other people killed under Nazi </a:t>
            </a:r>
            <a:r>
              <a:rPr lang="en-GB"/>
              <a:t>persecution</a:t>
            </a:r>
            <a:r>
              <a:rPr lang="en-GB" sz="1200" kern="1200">
                <a:solidFill>
                  <a:schemeClr val="tx1"/>
                </a:solidFill>
                <a:effectLst/>
                <a:latin typeface="+mn-lt"/>
                <a:ea typeface="+mn-ea"/>
                <a:cs typeface="+mn-cs"/>
              </a:rPr>
              <a:t> </a:t>
            </a:r>
            <a:r>
              <a:rPr lang="en-GB"/>
              <a:t>of other groups and</a:t>
            </a:r>
            <a:r>
              <a:rPr lang="en-GB" sz="1200" kern="1200">
                <a:solidFill>
                  <a:schemeClr val="tx1"/>
                </a:solidFill>
                <a:effectLst/>
                <a:latin typeface="+mn-lt"/>
                <a:ea typeface="+mn-ea"/>
                <a:cs typeface="+mn-cs"/>
              </a:rPr>
              <a:t> in </a:t>
            </a:r>
            <a:r>
              <a:rPr lang="en-GB"/>
              <a:t>more recent </a:t>
            </a:r>
            <a:r>
              <a:rPr lang="en-GB" sz="1200" kern="1200">
                <a:solidFill>
                  <a:schemeClr val="tx1"/>
                </a:solidFill>
                <a:effectLst/>
                <a:latin typeface="+mn-lt"/>
                <a:ea typeface="+mn-ea"/>
                <a:cs typeface="+mn-cs"/>
              </a:rPr>
              <a:t>genocides in Cambodia, Rwanda, Bosnia and Darfur.</a:t>
            </a:r>
            <a:endParaRPr lang="en-GB" sz="1200" kern="1200">
              <a:solidFill>
                <a:schemeClr val="tx1"/>
              </a:solidFill>
              <a:effectLst/>
              <a:latin typeface="+mn-lt"/>
              <a:cs typeface="Calibri"/>
            </a:endParaRPr>
          </a:p>
          <a:p>
            <a:r>
              <a:rPr lang="en-GB" sz="1200" kern="1200" dirty="0">
                <a:solidFill>
                  <a:schemeClr val="tx1"/>
                </a:solidFill>
                <a:effectLst/>
                <a:latin typeface="+mn-lt"/>
                <a:ea typeface="+mn-ea"/>
                <a:cs typeface="+mn-cs"/>
              </a:rPr>
              <a:t>The Holocaust threatened the fabric of civilisation, and genocide must still be resisted every day. Our world often feels fragile and vulnerable and we cannot be complacent. Even in the UK, prejudice and the language of hatred must be challenged by us all.</a:t>
            </a:r>
          </a:p>
          <a:p>
            <a:pPr fontAlgn="base"/>
            <a:r>
              <a:rPr lang="en-GB" sz="1200" kern="1200">
                <a:solidFill>
                  <a:schemeClr val="tx1"/>
                </a:solidFill>
                <a:effectLst/>
                <a:latin typeface="+mn-lt"/>
                <a:ea typeface="+mn-ea"/>
                <a:cs typeface="+mn-cs"/>
              </a:rPr>
              <a:t>We meet today at a time when </a:t>
            </a:r>
            <a:r>
              <a:rPr lang="en-GB"/>
              <a:t>we see division at home and abroad</a:t>
            </a:r>
            <a:r>
              <a:rPr lang="en-GB" sz="1200" kern="1200">
                <a:solidFill>
                  <a:schemeClr val="tx1"/>
                </a:solidFill>
                <a:effectLst/>
                <a:latin typeface="+mn-lt"/>
                <a:ea typeface="+mn-ea"/>
                <a:cs typeface="+mn-cs"/>
              </a:rPr>
              <a:t>, with many of us experiencing uncertainty</a:t>
            </a:r>
            <a:r>
              <a:rPr lang="en-GB"/>
              <a:t> and worry for our families and communities.</a:t>
            </a:r>
            <a:r>
              <a:rPr lang="en-GB" sz="1200" kern="1200">
                <a:solidFill>
                  <a:schemeClr val="tx1"/>
                </a:solidFill>
                <a:effectLst/>
                <a:latin typeface="+mn-lt"/>
                <a:ea typeface="+mn-ea"/>
                <a:cs typeface="+mn-cs"/>
              </a:rPr>
              <a:t> Increasing levels of denial, division and misinformation in today’s world mean we must remain vigilant against hatred and identity-based hostility. Yet we know tens of thousands of people are coming together to </a:t>
            </a:r>
            <a:r>
              <a:rPr lang="en-GB"/>
              <a:t>mark</a:t>
            </a:r>
            <a:r>
              <a:rPr lang="en-GB" sz="1200" kern="1200">
                <a:solidFill>
                  <a:schemeClr val="tx1"/>
                </a:solidFill>
                <a:effectLst/>
                <a:latin typeface="+mn-lt"/>
                <a:ea typeface="+mn-ea"/>
                <a:cs typeface="+mn-cs"/>
              </a:rPr>
              <a:t> HMD, to help those in need and to build a better future. Communities are standing in solidarity and experiencing togetherness, even while we are apart.</a:t>
            </a:r>
            <a:endParaRPr lang="en-GB" sz="1200" kern="1200">
              <a:solidFill>
                <a:schemeClr val="tx1"/>
              </a:solidFill>
              <a:effectLst/>
              <a:latin typeface="+mn-lt"/>
              <a:cs typeface="Calibri"/>
            </a:endParaRPr>
          </a:p>
          <a:p>
            <a:pPr fontAlgn="base"/>
            <a:r>
              <a:rPr lang="en-GB" sz="1200" kern="1200" dirty="0">
                <a:solidFill>
                  <a:schemeClr val="tx1"/>
                </a:solidFill>
                <a:effectLst/>
                <a:latin typeface="+mn-lt"/>
                <a:ea typeface="+mn-ea"/>
                <a:cs typeface="+mn-cs"/>
              </a:rPr>
              <a:t>The theme for Holocaust Memorial Day (HMD) </a:t>
            </a:r>
            <a:r>
              <a:rPr lang="en-GB" dirty="0"/>
              <a:t>2023</a:t>
            </a:r>
            <a:r>
              <a:rPr lang="en-GB" sz="1200" kern="1200" dirty="0">
                <a:solidFill>
                  <a:schemeClr val="tx1"/>
                </a:solidFill>
                <a:effectLst/>
                <a:latin typeface="+mn-lt"/>
                <a:ea typeface="+mn-ea"/>
                <a:cs typeface="+mn-cs"/>
              </a:rPr>
              <a:t> is</a:t>
            </a:r>
            <a:r>
              <a:rPr lang="en-GB" dirty="0"/>
              <a:t> </a:t>
            </a:r>
            <a:r>
              <a:rPr lang="en-GB" b="1" dirty="0"/>
              <a:t>Ordinary People</a:t>
            </a:r>
            <a:r>
              <a:rPr lang="en-GB" sz="1200" kern="1200" dirty="0">
                <a:solidFill>
                  <a:schemeClr val="tx1"/>
                </a:solidFill>
                <a:effectLst/>
                <a:latin typeface="+mn-lt"/>
                <a:ea typeface="+mn-ea"/>
                <a:cs typeface="+mn-cs"/>
              </a:rPr>
              <a:t>. It encourages everyone to reflect on the depths humanity can sink to, but also the ways individuals and communities resisted that darkness to ‘be the light’ before, during and after genocide.</a:t>
            </a:r>
            <a:endParaRPr lang="en-GB" sz="1200" kern="1200" dirty="0">
              <a:solidFill>
                <a:schemeClr val="tx1"/>
              </a:solidFill>
              <a:effectLst/>
              <a:latin typeface="+mn-lt"/>
              <a:cs typeface="Calibri"/>
            </a:endParaRPr>
          </a:p>
          <a:p>
            <a:pPr fontAlgn="base"/>
            <a:r>
              <a:rPr lang="en-GB" sz="1200" b="0" kern="1200" dirty="0">
                <a:solidFill>
                  <a:schemeClr val="tx1"/>
                </a:solidFill>
                <a:effectLst/>
                <a:latin typeface="+mn-lt"/>
                <a:ea typeface="+mn-ea"/>
                <a:cs typeface="+mn-cs"/>
              </a:rPr>
              <a:t>Be the light in the darkness</a:t>
            </a:r>
            <a:r>
              <a:rPr lang="en-GB" sz="1200" kern="1200" dirty="0">
                <a:solidFill>
                  <a:schemeClr val="tx1"/>
                </a:solidFill>
                <a:effectLst/>
                <a:latin typeface="+mn-lt"/>
                <a:ea typeface="+mn-ea"/>
                <a:cs typeface="+mn-cs"/>
              </a:rPr>
              <a:t> is an affirmation and a call to action for everyone marking HMD. We can all stand in solidarity. We can all choose to </a:t>
            </a:r>
            <a:r>
              <a:rPr lang="en-GB" sz="1200" b="0" kern="1200" dirty="0">
                <a:solidFill>
                  <a:schemeClr val="tx1"/>
                </a:solidFill>
                <a:effectLst/>
                <a:latin typeface="+mn-lt"/>
                <a:ea typeface="+mn-ea"/>
                <a:cs typeface="+mn-cs"/>
              </a:rPr>
              <a:t>be the light in the darkness</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79CC9143-74AB-4D67-87E1-A90BA9DF43DB}" type="slidenum">
              <a:rPr lang="en-GB" smtClean="0"/>
              <a:t>2</a:t>
            </a:fld>
            <a:endParaRPr lang="en-GB"/>
          </a:p>
        </p:txBody>
      </p:sp>
    </p:spTree>
    <p:extLst>
      <p:ext uri="{BB962C8B-B14F-4D97-AF65-F5344CB8AC3E}">
        <p14:creationId xmlns:p14="http://schemas.microsoft.com/office/powerpoint/2010/main" val="171064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Holocaust Memorial Day Trust is the charity that promotes and supports Holocaust Memorial Day across the UK. The charity’s Chief Executive, Olivia Marks-Woldman, has provided a message to all attendees of today’s event.</a:t>
            </a:r>
          </a:p>
          <a:p>
            <a:endParaRPr lang="en-GB" dirty="0"/>
          </a:p>
        </p:txBody>
      </p:sp>
      <p:sp>
        <p:nvSpPr>
          <p:cNvPr id="4" name="Slide Number Placeholder 3"/>
          <p:cNvSpPr>
            <a:spLocks noGrp="1"/>
          </p:cNvSpPr>
          <p:nvPr>
            <p:ph type="sldNum" sz="quarter" idx="5"/>
          </p:nvPr>
        </p:nvSpPr>
        <p:spPr/>
        <p:txBody>
          <a:bodyPr/>
          <a:lstStyle/>
          <a:p>
            <a:fld id="{79CC9143-74AB-4D67-87E1-A90BA9DF43DB}" type="slidenum">
              <a:rPr lang="en-GB" smtClean="0"/>
              <a:t>3</a:t>
            </a:fld>
            <a:endParaRPr lang="en-GB"/>
          </a:p>
        </p:txBody>
      </p:sp>
    </p:spTree>
    <p:extLst>
      <p:ext uri="{BB962C8B-B14F-4D97-AF65-F5344CB8AC3E}">
        <p14:creationId xmlns:p14="http://schemas.microsoft.com/office/powerpoint/2010/main" val="169538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Bea Green was born in Munich in 1924. When she was a teenager she fled rising violence and persecution of Jews in Germany by coming to the UK on the </a:t>
            </a:r>
            <a:r>
              <a:rPr lang="en-GB" sz="1200" i="1" kern="1200" dirty="0">
                <a:solidFill>
                  <a:schemeClr val="tx1"/>
                </a:solidFill>
                <a:effectLst/>
                <a:latin typeface="+mn-lt"/>
                <a:ea typeface="+mn-ea"/>
                <a:cs typeface="+mn-cs"/>
              </a:rPr>
              <a:t>Kindertransport</a:t>
            </a:r>
            <a:r>
              <a:rPr lang="en-GB" sz="1200" kern="1200" dirty="0">
                <a:solidFill>
                  <a:schemeClr val="tx1"/>
                </a:solidFill>
                <a:effectLst/>
                <a:latin typeface="+mn-lt"/>
                <a:ea typeface="+mn-ea"/>
                <a:cs typeface="+mn-cs"/>
              </a:rPr>
              <a:t>. This is her story.</a:t>
            </a:r>
          </a:p>
        </p:txBody>
      </p:sp>
      <p:sp>
        <p:nvSpPr>
          <p:cNvPr id="4" name="Slide Number Placeholder 3"/>
          <p:cNvSpPr>
            <a:spLocks noGrp="1"/>
          </p:cNvSpPr>
          <p:nvPr>
            <p:ph type="sldNum" sz="quarter" idx="5"/>
          </p:nvPr>
        </p:nvSpPr>
        <p:spPr/>
        <p:txBody>
          <a:bodyPr/>
          <a:lstStyle/>
          <a:p>
            <a:fld id="{79CC9143-74AB-4D67-87E1-A90BA9DF43DB}" type="slidenum">
              <a:rPr lang="en-GB" smtClean="0"/>
              <a:t>4</a:t>
            </a:fld>
            <a:endParaRPr lang="en-GB"/>
          </a:p>
        </p:txBody>
      </p:sp>
    </p:spTree>
    <p:extLst>
      <p:ext uri="{BB962C8B-B14F-4D97-AF65-F5344CB8AC3E}">
        <p14:creationId xmlns:p14="http://schemas.microsoft.com/office/powerpoint/2010/main" val="197740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Bea Green’s story is a very powerful one, but the experiences she describes are far from unique. In this next film from the Holocaust Memorial Day Trust, which is narrated by Imelda Staunton, we learn about the atrocities that we commemorate on Holocaust Memorial Day, and the importance of learning from the past.</a:t>
            </a:r>
          </a:p>
        </p:txBody>
      </p:sp>
      <p:sp>
        <p:nvSpPr>
          <p:cNvPr id="4" name="Slide Number Placeholder 3"/>
          <p:cNvSpPr>
            <a:spLocks noGrp="1"/>
          </p:cNvSpPr>
          <p:nvPr>
            <p:ph type="sldNum" sz="quarter" idx="5"/>
          </p:nvPr>
        </p:nvSpPr>
        <p:spPr/>
        <p:txBody>
          <a:bodyPr/>
          <a:lstStyle/>
          <a:p>
            <a:fld id="{79CC9143-74AB-4D67-87E1-A90BA9DF43DB}" type="slidenum">
              <a:rPr lang="en-GB" smtClean="0"/>
              <a:t>5</a:t>
            </a:fld>
            <a:endParaRPr lang="en-GB"/>
          </a:p>
        </p:txBody>
      </p:sp>
    </p:spTree>
    <p:extLst>
      <p:ext uri="{BB962C8B-B14F-4D97-AF65-F5344CB8AC3E}">
        <p14:creationId xmlns:p14="http://schemas.microsoft.com/office/powerpoint/2010/main" val="204207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we learned in the previous film, although world leaders said ‘Never Again’, after the Holocaust, genocide has taken place many times in the years since. </a:t>
            </a:r>
          </a:p>
          <a:p>
            <a:r>
              <a:rPr lang="en-GB" sz="1200" kern="1200" dirty="0">
                <a:solidFill>
                  <a:schemeClr val="tx1"/>
                </a:solidFill>
                <a:effectLst/>
                <a:latin typeface="+mn-lt"/>
                <a:ea typeface="+mn-ea"/>
                <a:cs typeface="+mn-cs"/>
              </a:rPr>
              <a:t>In 1994, Rwanda was devastated by a genocidal conflict which saw members of the Hutu tribe massacre Tutsi men, women and children, as well as moderate Hutus. The Government and Armed Forces encouraged civilians to carry out the murder of their neighbours and friends. In just 100 days approximately one million Tutsis and moderate Hutus were murdered.</a:t>
            </a:r>
          </a:p>
          <a:p>
            <a:r>
              <a:rPr lang="en-GB" sz="1200" kern="1200" dirty="0">
                <a:solidFill>
                  <a:schemeClr val="tx1"/>
                </a:solidFill>
                <a:effectLst/>
                <a:latin typeface="+mn-lt"/>
                <a:ea typeface="+mn-ea"/>
                <a:cs typeface="+mn-cs"/>
              </a:rPr>
              <a:t>In this next film, actress Nina </a:t>
            </a:r>
            <a:r>
              <a:rPr lang="en-GB" sz="1200" kern="1200" dirty="0" err="1">
                <a:solidFill>
                  <a:schemeClr val="tx1"/>
                </a:solidFill>
                <a:effectLst/>
                <a:latin typeface="+mn-lt"/>
                <a:ea typeface="+mn-ea"/>
                <a:cs typeface="+mn-cs"/>
              </a:rPr>
              <a:t>Sosanya</a:t>
            </a:r>
            <a:r>
              <a:rPr lang="en-GB" sz="1200" kern="1200" dirty="0">
                <a:solidFill>
                  <a:schemeClr val="tx1"/>
                </a:solidFill>
                <a:effectLst/>
                <a:latin typeface="+mn-lt"/>
                <a:ea typeface="+mn-ea"/>
                <a:cs typeface="+mn-cs"/>
              </a:rPr>
              <a:t> reads the poem </a:t>
            </a:r>
            <a:r>
              <a:rPr lang="en-GB" sz="1200" i="1" kern="1200" dirty="0" err="1">
                <a:solidFill>
                  <a:schemeClr val="tx1"/>
                </a:solidFill>
                <a:effectLst/>
                <a:latin typeface="+mn-lt"/>
                <a:ea typeface="+mn-ea"/>
                <a:cs typeface="+mn-cs"/>
              </a:rPr>
              <a:t>Colors</a:t>
            </a:r>
            <a:r>
              <a:rPr lang="en-GB" sz="1200" kern="1200" dirty="0">
                <a:solidFill>
                  <a:schemeClr val="tx1"/>
                </a:solidFill>
                <a:effectLst/>
                <a:latin typeface="+mn-lt"/>
                <a:ea typeface="+mn-ea"/>
                <a:cs typeface="+mn-cs"/>
              </a:rPr>
              <a:t> - A thought to all the survivors of the 1994 genocide by </a:t>
            </a:r>
            <a:r>
              <a:rPr lang="en-GB" sz="1200" kern="1200" dirty="0" err="1">
                <a:solidFill>
                  <a:schemeClr val="tx1"/>
                </a:solidFill>
                <a:effectLst/>
                <a:latin typeface="+mn-lt"/>
                <a:ea typeface="+mn-ea"/>
                <a:cs typeface="+mn-cs"/>
              </a:rPr>
              <a:t>Michaella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Rugwizangoga</a:t>
            </a:r>
            <a:r>
              <a:rPr lang="en-GB" sz="1200" kern="1200" dirty="0">
                <a:solidFill>
                  <a:schemeClr val="tx1"/>
                </a:solidFill>
                <a:effectLst/>
                <a:latin typeface="+mn-lt"/>
                <a:ea typeface="+mn-ea"/>
                <a:cs typeface="+mn-cs"/>
              </a:rPr>
              <a:t>, an award-winning Rwandan poet. The poem was dedicated to the survivors of the genocide as a message of hope and solidarity.</a:t>
            </a:r>
          </a:p>
          <a:p>
            <a:endParaRPr lang="en-GB" dirty="0"/>
          </a:p>
          <a:p>
            <a:r>
              <a:rPr lang="en-GB" dirty="0"/>
              <a:t>Transcript:</a:t>
            </a:r>
          </a:p>
          <a:p>
            <a:endParaRPr lang="en-GB" dirty="0"/>
          </a:p>
          <a:p>
            <a:pPr fontAlgn="base"/>
            <a:r>
              <a:rPr lang="en-GB" sz="1200" b="0" kern="1200" dirty="0">
                <a:solidFill>
                  <a:schemeClr val="tx1"/>
                </a:solidFill>
                <a:effectLst/>
                <a:latin typeface="+mn-lt"/>
                <a:ea typeface="+mn-ea"/>
                <a:cs typeface="+mn-cs"/>
              </a:rPr>
              <a:t>Red, Blue, Yellow</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Green, White, Purple</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Jasmine, Orange, Azure</a:t>
            </a:r>
          </a:p>
          <a:p>
            <a:pPr fontAlgn="base"/>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Old pallor's,</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Make way for new homes</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A future spread with colours</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A horizon without sorrow</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Here ends our pain.</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Here begins life</a:t>
            </a:r>
          </a:p>
          <a:p>
            <a:endParaRPr lang="en-GB" dirty="0"/>
          </a:p>
        </p:txBody>
      </p:sp>
      <p:sp>
        <p:nvSpPr>
          <p:cNvPr id="4" name="Slide Number Placeholder 3"/>
          <p:cNvSpPr>
            <a:spLocks noGrp="1"/>
          </p:cNvSpPr>
          <p:nvPr>
            <p:ph type="sldNum" sz="quarter" idx="5"/>
          </p:nvPr>
        </p:nvSpPr>
        <p:spPr/>
        <p:txBody>
          <a:bodyPr/>
          <a:lstStyle/>
          <a:p>
            <a:fld id="{79CC9143-74AB-4D67-87E1-A90BA9DF43DB}" type="slidenum">
              <a:rPr lang="en-GB" smtClean="0"/>
              <a:t>6</a:t>
            </a:fld>
            <a:endParaRPr lang="en-GB"/>
          </a:p>
        </p:txBody>
      </p:sp>
    </p:spTree>
    <p:extLst>
      <p:ext uri="{BB962C8B-B14F-4D97-AF65-F5344CB8AC3E}">
        <p14:creationId xmlns:p14="http://schemas.microsoft.com/office/powerpoint/2010/main" val="218804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a:p>
            <a:r>
              <a:rPr lang="en-GB" sz="1200" kern="1200" dirty="0">
                <a:solidFill>
                  <a:schemeClr val="tx1"/>
                </a:solidFill>
                <a:effectLst/>
                <a:latin typeface="+mn-lt"/>
                <a:ea typeface="+mn-ea"/>
                <a:cs typeface="+mn-cs"/>
              </a:rPr>
              <a:t>The atrocities that took place in Cambodia shocked the world after the radical communist political party Khmer Rouge, under their leader Pol Pot, seized power in April 1975 after years of guerrilla warfare. In this film made by the Holocaust Memorial Day Trust, </a:t>
            </a:r>
            <a:r>
              <a:rPr lang="en-GB" sz="1200" kern="1200" dirty="0" err="1">
                <a:solidFill>
                  <a:schemeClr val="tx1"/>
                </a:solidFill>
                <a:effectLst/>
                <a:latin typeface="+mn-lt"/>
                <a:ea typeface="+mn-ea"/>
                <a:cs typeface="+mn-cs"/>
              </a:rPr>
              <a:t>Sokphal</a:t>
            </a:r>
            <a:r>
              <a:rPr lang="en-GB" sz="1200" kern="1200" dirty="0">
                <a:solidFill>
                  <a:schemeClr val="tx1"/>
                </a:solidFill>
                <a:effectLst/>
                <a:latin typeface="+mn-lt"/>
                <a:ea typeface="+mn-ea"/>
                <a:cs typeface="+mn-cs"/>
              </a:rPr>
              <a:t> Din tells his story of surviving forced labour in Cambodia’s notorious killing fields.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Transcript:</a:t>
            </a:r>
          </a:p>
          <a:p>
            <a:pPr fontAlgn="base"/>
            <a:r>
              <a:rPr lang="en-GB" sz="1200" b="0" i="1" kern="1200" dirty="0">
                <a:solidFill>
                  <a:schemeClr val="tx1"/>
                </a:solidFill>
                <a:effectLst/>
                <a:latin typeface="+mn-lt"/>
                <a:ea typeface="+mn-ea"/>
                <a:cs typeface="+mn-cs"/>
              </a:rPr>
              <a:t>[</a:t>
            </a:r>
            <a:r>
              <a:rPr lang="en-GB" sz="1200" b="0" i="1" kern="1200" dirty="0" err="1">
                <a:solidFill>
                  <a:schemeClr val="tx1"/>
                </a:solidFill>
                <a:effectLst/>
                <a:latin typeface="+mn-lt"/>
                <a:ea typeface="+mn-ea"/>
                <a:cs typeface="+mn-cs"/>
              </a:rPr>
              <a:t>Sokphal</a:t>
            </a:r>
            <a:r>
              <a:rPr lang="en-GB" sz="1200" b="0" i="1" kern="1200" dirty="0">
                <a:solidFill>
                  <a:schemeClr val="tx1"/>
                </a:solidFill>
                <a:effectLst/>
                <a:latin typeface="+mn-lt"/>
                <a:ea typeface="+mn-ea"/>
                <a:cs typeface="+mn-cs"/>
              </a:rPr>
              <a:t> is sitting in his garden, talking direct to camera]</a:t>
            </a:r>
            <a:endParaRPr lang="en-GB" sz="1200" b="0" kern="1200" dirty="0">
              <a:solidFill>
                <a:schemeClr val="tx1"/>
              </a:solidFill>
              <a:effectLst/>
              <a:latin typeface="+mn-lt"/>
              <a:ea typeface="+mn-ea"/>
              <a:cs typeface="+mn-cs"/>
            </a:endParaRPr>
          </a:p>
          <a:p>
            <a:pPr fontAlgn="base"/>
            <a:r>
              <a:rPr lang="en-GB" sz="1200" b="0" kern="1200" dirty="0">
                <a:solidFill>
                  <a:schemeClr val="tx1"/>
                </a:solidFill>
                <a:effectLst/>
                <a:latin typeface="+mn-lt"/>
                <a:ea typeface="+mn-ea"/>
                <a:cs typeface="+mn-cs"/>
              </a:rPr>
              <a:t>1975, just after new year, April, my family was having breakfast in the morning. Somebody knocked the door, the front door. It was the Pol Pot soldier, with the black uniform and the gun. And point the gun at us, saying, ‘You got to get out of your house right now or we shoot you.’</a:t>
            </a:r>
          </a:p>
          <a:p>
            <a:pPr fontAlgn="base"/>
            <a:r>
              <a:rPr lang="en-GB" sz="1200" b="0" kern="1200" dirty="0">
                <a:solidFill>
                  <a:schemeClr val="tx1"/>
                </a:solidFill>
                <a:effectLst/>
                <a:latin typeface="+mn-lt"/>
                <a:ea typeface="+mn-ea"/>
                <a:cs typeface="+mn-cs"/>
              </a:rPr>
              <a:t>So myself, I was about 14 or 13, 14, they forced me to work hard labour in the field, the corn field. They told us, if anyone soldier or teacher, anyone well educated, tell them that you are what you are and then they send you back to Phnom Penh. They send you to study. After three month you come back, or you join your family. So my father talking with my mum, thinking, what shall we do?</a:t>
            </a:r>
          </a:p>
          <a:p>
            <a:pPr fontAlgn="base"/>
            <a:r>
              <a:rPr lang="en-GB" sz="1200" b="0" kern="1200" dirty="0">
                <a:solidFill>
                  <a:schemeClr val="tx1"/>
                </a:solidFill>
                <a:effectLst/>
                <a:latin typeface="+mn-lt"/>
                <a:ea typeface="+mn-ea"/>
                <a:cs typeface="+mn-cs"/>
              </a:rPr>
              <a:t>I remember the night before he left the family to join training; my father gave me his necklace. He gave it to me and said, ‘Please look after this, and look after your brother and sister. Look after your mum, and I don’t know when I come back. Now you, it’s your duty now to look after the family.’ And at the time I didn’t have any emotion, we just feel, OK, you go now, and three month you come back and take me with you, kind of thing, and I will see you again.</a:t>
            </a:r>
          </a:p>
          <a:p>
            <a:pPr fontAlgn="base"/>
            <a:r>
              <a:rPr lang="en-GB" sz="1200" b="0" kern="1200" dirty="0">
                <a:solidFill>
                  <a:schemeClr val="tx1"/>
                </a:solidFill>
                <a:effectLst/>
                <a:latin typeface="+mn-lt"/>
                <a:ea typeface="+mn-ea"/>
                <a:cs typeface="+mn-cs"/>
              </a:rPr>
              <a:t>We waited and waited. There’s no news back at all. Then one day, they told us, ‘Oh, you’re going to join your family now.’ I was so excited, my mum excited, and suddenly somebody, the farmer, told us, say, ‘It’s not true. They not taking you back to Phnom Penh. They take you to fill the jungle.’ And we knew that we’d never go back. We knew this is a lie. They just want to kill us. And we knew that we’d never see our father again. We kept hoping, but we knew that it’s impossible.</a:t>
            </a:r>
          </a:p>
          <a:p>
            <a:pPr fontAlgn="base"/>
            <a:r>
              <a:rPr lang="en-GB" sz="1200" b="0" kern="1200" dirty="0">
                <a:solidFill>
                  <a:schemeClr val="tx1"/>
                </a:solidFill>
                <a:effectLst/>
                <a:latin typeface="+mn-lt"/>
                <a:ea typeface="+mn-ea"/>
                <a:cs typeface="+mn-cs"/>
              </a:rPr>
              <a:t>They took us through the jungle, until we got to the place. Completely jungle. Completely… nothing there at all. They just left you there. To die, basically.</a:t>
            </a:r>
          </a:p>
          <a:p>
            <a:pPr fontAlgn="base"/>
            <a:r>
              <a:rPr lang="en-GB" sz="1200" b="0" kern="1200" dirty="0">
                <a:solidFill>
                  <a:schemeClr val="tx1"/>
                </a:solidFill>
                <a:effectLst/>
                <a:latin typeface="+mn-lt"/>
                <a:ea typeface="+mn-ea"/>
                <a:cs typeface="+mn-cs"/>
              </a:rPr>
              <a:t>So my grandmother really hungry, so I fed her this egg to eat, boiled egg, and she couldn’t swallow it, she couldn’t swallow, she couldn’t chew, because she is too ill to eat anything. And I hold her head in my arms like that. So that night we slept in the same mosquito net. Nearly morning, when I touch her, she felt, she – I felt cold. So we all wake up, woke up, and look at her, she already pass away. I felt so sad to see her burn, burning, cremated, underneath the pile of wood in the jungle.</a:t>
            </a:r>
          </a:p>
          <a:p>
            <a:pPr fontAlgn="base"/>
            <a:r>
              <a:rPr lang="en-GB" sz="1200" b="0" kern="1200" dirty="0">
                <a:solidFill>
                  <a:schemeClr val="tx1"/>
                </a:solidFill>
                <a:effectLst/>
                <a:latin typeface="+mn-lt"/>
                <a:ea typeface="+mn-ea"/>
                <a:cs typeface="+mn-cs"/>
              </a:rPr>
              <a:t>After my grandmother died, they separate me, took my away to work in hard labour. I came to see them, but I can’t stay there more than one day, I had to go back next day. And I found out my brother really ill who was, must have been six years old. His name is </a:t>
            </a:r>
            <a:r>
              <a:rPr lang="en-GB" sz="1200" b="0" kern="1200" dirty="0" err="1">
                <a:solidFill>
                  <a:schemeClr val="tx1"/>
                </a:solidFill>
                <a:effectLst/>
                <a:latin typeface="+mn-lt"/>
                <a:ea typeface="+mn-ea"/>
                <a:cs typeface="+mn-cs"/>
              </a:rPr>
              <a:t>Gosawa</a:t>
            </a:r>
            <a:r>
              <a:rPr lang="en-GB" sz="1200" b="0" kern="1200" dirty="0">
                <a:solidFill>
                  <a:schemeClr val="tx1"/>
                </a:solidFill>
                <a:effectLst/>
                <a:latin typeface="+mn-lt"/>
                <a:ea typeface="+mn-ea"/>
                <a:cs typeface="+mn-cs"/>
              </a:rPr>
              <a:t>.</a:t>
            </a:r>
          </a:p>
          <a:p>
            <a:pPr fontAlgn="base"/>
            <a:r>
              <a:rPr lang="en-GB" sz="1200" b="0" kern="1200" dirty="0">
                <a:solidFill>
                  <a:schemeClr val="tx1"/>
                </a:solidFill>
                <a:effectLst/>
                <a:latin typeface="+mn-lt"/>
                <a:ea typeface="+mn-ea"/>
                <a:cs typeface="+mn-cs"/>
              </a:rPr>
              <a:t>And I remember that morning, that day when I left, I heard my brother, not shouting, but crying. He swore to the Communist Khmer Rouge, said, ‘You took my brother away. I never see him again. You took my brother away. You are terrible. You burn to hell. I condemn you. Please stay brother, I want you to stay with me, don’t go, please don’t go.’ He begging me, and I can hear, I could hear his voice now, cry and begging me not to go back. I walked out in tears. I could not stop. And then two days later, I got the news from my mother, said my brother died.</a:t>
            </a:r>
          </a:p>
          <a:p>
            <a:pPr fontAlgn="base"/>
            <a:r>
              <a:rPr lang="en-GB" sz="1200" b="0" kern="1200" dirty="0">
                <a:solidFill>
                  <a:schemeClr val="tx1"/>
                </a:solidFill>
                <a:effectLst/>
                <a:latin typeface="+mn-lt"/>
                <a:ea typeface="+mn-ea"/>
                <a:cs typeface="+mn-cs"/>
              </a:rPr>
              <a:t>Some people got the radio, we heard about Vietnamese invaded Cambodia. So they forced me to join the army. And I thought to myself, I’ll never ever kill anybody. I can’t refuse it, but I had to take the order. One day, we heard the sound of the tanks, the ground shaking everything. And we knew the Khmer Rouge soldiers disappeared.</a:t>
            </a:r>
          </a:p>
          <a:p>
            <a:pPr fontAlgn="base"/>
            <a:r>
              <a:rPr lang="en-GB" sz="1200" b="0" kern="1200" dirty="0">
                <a:solidFill>
                  <a:schemeClr val="tx1"/>
                </a:solidFill>
                <a:effectLst/>
                <a:latin typeface="+mn-lt"/>
                <a:ea typeface="+mn-ea"/>
                <a:cs typeface="+mn-cs"/>
              </a:rPr>
              <a:t>Vietnamese was in the village already. That day, they put me in the brick oven. So we had to sit against the wall in circle in the oven. And I thought to myself that day, I thought, ‘that’s it. That’s it. They’re </a:t>
            </a:r>
            <a:r>
              <a:rPr lang="en-GB" sz="1200" b="0" kern="1200" dirty="0" err="1">
                <a:solidFill>
                  <a:schemeClr val="tx1"/>
                </a:solidFill>
                <a:effectLst/>
                <a:latin typeface="+mn-lt"/>
                <a:ea typeface="+mn-ea"/>
                <a:cs typeface="+mn-cs"/>
              </a:rPr>
              <a:t>gonna</a:t>
            </a:r>
            <a:r>
              <a:rPr lang="en-GB" sz="1200" b="0" kern="1200" dirty="0">
                <a:solidFill>
                  <a:schemeClr val="tx1"/>
                </a:solidFill>
                <a:effectLst/>
                <a:latin typeface="+mn-lt"/>
                <a:ea typeface="+mn-ea"/>
                <a:cs typeface="+mn-cs"/>
              </a:rPr>
              <a:t> burn us alive in here.’ I didn’t say nothing. I thought, ‘I’m </a:t>
            </a:r>
            <a:r>
              <a:rPr lang="en-GB" sz="1200" b="0" kern="1200" dirty="0" err="1">
                <a:solidFill>
                  <a:schemeClr val="tx1"/>
                </a:solidFill>
                <a:effectLst/>
                <a:latin typeface="+mn-lt"/>
                <a:ea typeface="+mn-ea"/>
                <a:cs typeface="+mn-cs"/>
              </a:rPr>
              <a:t>gonna</a:t>
            </a:r>
            <a:r>
              <a:rPr lang="en-GB" sz="1200" b="0" kern="1200" dirty="0">
                <a:solidFill>
                  <a:schemeClr val="tx1"/>
                </a:solidFill>
                <a:effectLst/>
                <a:latin typeface="+mn-lt"/>
                <a:ea typeface="+mn-ea"/>
                <a:cs typeface="+mn-cs"/>
              </a:rPr>
              <a:t> die’. They moved me to </a:t>
            </a:r>
            <a:r>
              <a:rPr lang="en-GB" sz="1200" b="0" kern="1200" dirty="0" err="1">
                <a:solidFill>
                  <a:schemeClr val="tx1"/>
                </a:solidFill>
                <a:effectLst/>
                <a:latin typeface="+mn-lt"/>
                <a:ea typeface="+mn-ea"/>
                <a:cs typeface="+mn-cs"/>
              </a:rPr>
              <a:t>Siem</a:t>
            </a:r>
            <a:r>
              <a:rPr lang="en-GB" sz="1200" b="0" kern="1200" dirty="0">
                <a:solidFill>
                  <a:schemeClr val="tx1"/>
                </a:solidFill>
                <a:effectLst/>
                <a:latin typeface="+mn-lt"/>
                <a:ea typeface="+mn-ea"/>
                <a:cs typeface="+mn-cs"/>
              </a:rPr>
              <a:t> Reap prison. After many months in the prison I was released.</a:t>
            </a:r>
          </a:p>
          <a:p>
            <a:pPr fontAlgn="base"/>
            <a:r>
              <a:rPr lang="en-GB" sz="1200" b="0" kern="1200" dirty="0">
                <a:solidFill>
                  <a:schemeClr val="tx1"/>
                </a:solidFill>
                <a:effectLst/>
                <a:latin typeface="+mn-lt"/>
                <a:ea typeface="+mn-ea"/>
                <a:cs typeface="+mn-cs"/>
              </a:rPr>
              <a:t>So we spent time in the refugee camp until I found my cousin in England. She sponsored me, and through the Red Cross, I came to England in August 1987.</a:t>
            </a:r>
          </a:p>
          <a:p>
            <a:pPr fontAlgn="base"/>
            <a:r>
              <a:rPr lang="en-GB" sz="1200" b="0" kern="1200" dirty="0">
                <a:solidFill>
                  <a:schemeClr val="tx1"/>
                </a:solidFill>
                <a:effectLst/>
                <a:latin typeface="+mn-lt"/>
                <a:ea typeface="+mn-ea"/>
                <a:cs typeface="+mn-cs"/>
              </a:rPr>
              <a:t>All the memories in the killing field still with me every day. I had nightmares all the time, even the night before, yesterday, I had nightmare. I dreamt that I was there and I tried to escape from the water, and at some point – I seen so many things, I seen dead bodies next to me, I seen a lot of things, so I can’t describe it, but it still upset me, it’s really a nightmare.</a:t>
            </a:r>
          </a:p>
          <a:p>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9CC9143-74AB-4D67-87E1-A90BA9DF43DB}" type="slidenum">
              <a:rPr lang="en-GB" smtClean="0"/>
              <a:t>7</a:t>
            </a:fld>
            <a:endParaRPr lang="en-GB"/>
          </a:p>
        </p:txBody>
      </p:sp>
    </p:spTree>
    <p:extLst>
      <p:ext uri="{BB962C8B-B14F-4D97-AF65-F5344CB8AC3E}">
        <p14:creationId xmlns:p14="http://schemas.microsoft.com/office/powerpoint/2010/main" val="12623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a:p>
            <a:r>
              <a:rPr lang="en-GB" sz="1200" kern="1200" dirty="0">
                <a:solidFill>
                  <a:schemeClr val="tx1"/>
                </a:solidFill>
                <a:effectLst/>
                <a:latin typeface="+mn-lt"/>
                <a:ea typeface="+mn-ea"/>
                <a:cs typeface="+mn-cs"/>
              </a:rPr>
              <a:t>Despite the horrors of the Holocaust and Nazi </a:t>
            </a:r>
            <a:r>
              <a:rPr lang="en-GB" dirty="0"/>
              <a:t>persecution of other groups</a:t>
            </a:r>
            <a:r>
              <a:rPr lang="en-GB" sz="1200" kern="1200" dirty="0">
                <a:solidFill>
                  <a:schemeClr val="tx1"/>
                </a:solidFill>
                <a:effectLst/>
                <a:latin typeface="+mn-lt"/>
                <a:ea typeface="+mn-ea"/>
                <a:cs typeface="+mn-cs"/>
              </a:rPr>
              <a:t>, and </a:t>
            </a:r>
            <a:r>
              <a:rPr lang="en-GB" dirty="0"/>
              <a:t>the more</a:t>
            </a:r>
            <a:r>
              <a:rPr lang="en-GB" sz="1200" kern="1200" dirty="0">
                <a:solidFill>
                  <a:schemeClr val="tx1"/>
                </a:solidFill>
                <a:effectLst/>
                <a:latin typeface="+mn-lt"/>
                <a:ea typeface="+mn-ea"/>
                <a:cs typeface="+mn-cs"/>
              </a:rPr>
              <a:t> recent genocides in Cambodia, Rwanda, Bosnia and Darfur, people continue to be subject to persecution and violence based on their identities, in the UK and around the world.</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In December 2019, the United Nations passed a resolution strongly condemning rights abuses against Rohingya Muslims and other minority groups in Myanmar, including arbitrary arrests, torture, rape and deaths in detention. Myanmar has been accused of genocide against the Rohingya and more than 700,000 Rohingya refugees have fled to Bangladesh since August 2017 to escape the violence.</a:t>
            </a:r>
          </a:p>
          <a:p>
            <a:r>
              <a:rPr lang="en-GB" sz="1200" kern="1200" dirty="0">
                <a:solidFill>
                  <a:schemeClr val="tx1"/>
                </a:solidFill>
                <a:effectLst/>
                <a:latin typeface="+mn-lt"/>
                <a:ea typeface="+mn-ea"/>
                <a:cs typeface="+mn-cs"/>
              </a:rPr>
              <a:t>In this film from the UK Ceremony for Holocaust Memorial Day 2020, actress Georgina Campbell reads the testimony of </a:t>
            </a:r>
            <a:r>
              <a:rPr lang="en-GB" sz="1200" kern="1200" dirty="0" err="1">
                <a:solidFill>
                  <a:schemeClr val="tx1"/>
                </a:solidFill>
                <a:effectLst/>
                <a:latin typeface="+mn-lt"/>
                <a:ea typeface="+mn-ea"/>
                <a:cs typeface="+mn-cs"/>
              </a:rPr>
              <a:t>Hansu</a:t>
            </a:r>
            <a:r>
              <a:rPr lang="en-GB" sz="1200" kern="1200" dirty="0">
                <a:solidFill>
                  <a:schemeClr val="tx1"/>
                </a:solidFill>
                <a:effectLst/>
                <a:latin typeface="+mn-lt"/>
                <a:ea typeface="+mn-ea"/>
                <a:cs typeface="+mn-cs"/>
              </a:rPr>
              <a:t> Mala, a Rohingya Muslim from the Rakhine State of Myanmar. This is her story.</a:t>
            </a:r>
          </a:p>
          <a:p>
            <a:endParaRPr lang="en-GB" dirty="0"/>
          </a:p>
        </p:txBody>
      </p:sp>
      <p:sp>
        <p:nvSpPr>
          <p:cNvPr id="4" name="Slide Number Placeholder 3"/>
          <p:cNvSpPr>
            <a:spLocks noGrp="1"/>
          </p:cNvSpPr>
          <p:nvPr>
            <p:ph type="sldNum" sz="quarter" idx="5"/>
          </p:nvPr>
        </p:nvSpPr>
        <p:spPr/>
        <p:txBody>
          <a:bodyPr/>
          <a:lstStyle/>
          <a:p>
            <a:fld id="{79CC9143-74AB-4D67-87E1-A90BA9DF43DB}" type="slidenum">
              <a:rPr lang="en-GB" smtClean="0"/>
              <a:t>8</a:t>
            </a:fld>
            <a:endParaRPr lang="en-GB"/>
          </a:p>
        </p:txBody>
      </p:sp>
    </p:spTree>
    <p:extLst>
      <p:ext uri="{BB962C8B-B14F-4D97-AF65-F5344CB8AC3E}">
        <p14:creationId xmlns:p14="http://schemas.microsoft.com/office/powerpoint/2010/main" val="350908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a:p>
            <a:r>
              <a:rPr lang="en-GB" sz="1200" kern="1200" dirty="0">
                <a:solidFill>
                  <a:schemeClr val="tx1"/>
                </a:solidFill>
                <a:effectLst/>
                <a:latin typeface="+mn-lt"/>
                <a:ea typeface="+mn-ea"/>
                <a:cs typeface="+mn-cs"/>
              </a:rPr>
              <a:t>The Holocaust and the genocides that followed shook the foundations of society. These tragedies demonstrate the deadly consequences of allowing hatred and prejudice to go unchecked. But genocide doesn’t happen overnight: it is a process which can be stopped at any stage through acts of kindness, resistance and stories of hope.</a:t>
            </a:r>
          </a:p>
          <a:p>
            <a:r>
              <a:rPr lang="en-GB" sz="1200" kern="1200" dirty="0">
                <a:solidFill>
                  <a:schemeClr val="tx1"/>
                </a:solidFill>
                <a:effectLst/>
                <a:latin typeface="+mn-lt"/>
                <a:ea typeface="+mn-ea"/>
                <a:cs typeface="+mn-cs"/>
              </a:rPr>
              <a:t>For the 2019 UK Holocaust Memorial Day ceremony, the Fourth Choir, London’s LGBT+ chamber choir, performed </a:t>
            </a:r>
            <a:r>
              <a:rPr lang="en-GB" sz="1200" i="1" kern="1200" dirty="0">
                <a:solidFill>
                  <a:schemeClr val="tx1"/>
                </a:solidFill>
                <a:effectLst/>
                <a:latin typeface="+mn-lt"/>
                <a:ea typeface="+mn-ea"/>
                <a:cs typeface="+mn-cs"/>
              </a:rPr>
              <a:t>Somewhere Over the Rainbow</a:t>
            </a:r>
            <a:r>
              <a:rPr lang="en-GB" sz="1200" kern="1200" dirty="0">
                <a:solidFill>
                  <a:schemeClr val="tx1"/>
                </a:solidFill>
                <a:effectLst/>
                <a:latin typeface="+mn-lt"/>
                <a:ea typeface="+mn-ea"/>
                <a:cs typeface="+mn-cs"/>
              </a:rPr>
              <a:t>. One of the world’s best known songs, it was written in 1938 by Harold Arlen and Yip </a:t>
            </a:r>
            <a:r>
              <a:rPr lang="en-GB" sz="1200" kern="1200" dirty="0" err="1">
                <a:solidFill>
                  <a:schemeClr val="tx1"/>
                </a:solidFill>
                <a:effectLst/>
                <a:latin typeface="+mn-lt"/>
                <a:ea typeface="+mn-ea"/>
                <a:cs typeface="+mn-cs"/>
              </a:rPr>
              <a:t>Harburg</a:t>
            </a:r>
            <a:r>
              <a:rPr lang="en-GB" sz="1200" kern="1200" dirty="0">
                <a:solidFill>
                  <a:schemeClr val="tx1"/>
                </a:solidFill>
                <a:effectLst/>
                <a:latin typeface="+mn-lt"/>
                <a:ea typeface="+mn-ea"/>
                <a:cs typeface="+mn-cs"/>
              </a:rPr>
              <a:t>, two Jewish Americans, and it embodies a longing for a better world during troubled times.  </a:t>
            </a:r>
          </a:p>
          <a:p>
            <a:endParaRPr lang="en-GB" dirty="0"/>
          </a:p>
        </p:txBody>
      </p:sp>
      <p:sp>
        <p:nvSpPr>
          <p:cNvPr id="4" name="Slide Number Placeholder 3"/>
          <p:cNvSpPr>
            <a:spLocks noGrp="1"/>
          </p:cNvSpPr>
          <p:nvPr>
            <p:ph type="sldNum" sz="quarter" idx="5"/>
          </p:nvPr>
        </p:nvSpPr>
        <p:spPr/>
        <p:txBody>
          <a:bodyPr/>
          <a:lstStyle/>
          <a:p>
            <a:fld id="{79CC9143-74AB-4D67-87E1-A90BA9DF43DB}" type="slidenum">
              <a:rPr lang="en-GB" smtClean="0"/>
              <a:t>9</a:t>
            </a:fld>
            <a:endParaRPr lang="en-GB"/>
          </a:p>
        </p:txBody>
      </p:sp>
    </p:spTree>
    <p:extLst>
      <p:ext uri="{BB962C8B-B14F-4D97-AF65-F5344CB8AC3E}">
        <p14:creationId xmlns:p14="http://schemas.microsoft.com/office/powerpoint/2010/main" val="241475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08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6" name="Straight Connector 15"/>
          <p:cNvCxnSpPr/>
          <p:nvPr userDrawn="1"/>
        </p:nvCxnSpPr>
        <p:spPr>
          <a:xfrm>
            <a:off x="0" y="1178890"/>
            <a:ext cx="9144000" cy="0"/>
          </a:xfrm>
          <a:prstGeom prst="line">
            <a:avLst/>
          </a:prstGeom>
          <a:ln w="38100" cap="rnd" cmpd="sng">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7" name="Picture 2" descr="H:\HMDT\Branding\Logo pack and guidelines\HMDT logo pack\HMDT\HMDT Trust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00399" y="108481"/>
            <a:ext cx="770677" cy="100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020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6996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3" rtl="0" eaLnBrk="1" latinLnBrk="0" hangingPunct="1">
        <a:spcBef>
          <a:spcPct val="0"/>
        </a:spcBef>
        <a:buNone/>
        <a:defRPr sz="4400" kern="1200">
          <a:solidFill>
            <a:schemeClr val="tx1"/>
          </a:solidFill>
          <a:latin typeface="+mj-lt"/>
          <a:ea typeface="+mj-ea"/>
          <a:cs typeface="+mj-cs"/>
        </a:defRPr>
      </a:lvl1pPr>
    </p:titleStyle>
    <p:bodyStyle>
      <a:lvl1pPr marL="342901" indent="-342901" algn="l" defTabSz="91440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3" indent="-285751" algn="l" defTabSz="91440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4" indent="-228601" algn="l" defTabSz="91440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5" indent="-228601" algn="l" defTabSz="91440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6" indent="-228601" algn="l" defTabSz="91440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8" indent="-228601" algn="l" defTabSz="9144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10" indent="-228601" algn="l" defTabSz="9144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11" indent="-228601" algn="l" defTabSz="9144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12" indent="-228601" algn="l" defTabSz="9144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3" rtl="0" eaLnBrk="1" latinLnBrk="0" hangingPunct="1">
        <a:defRPr sz="1800" kern="1200">
          <a:solidFill>
            <a:schemeClr val="tx1"/>
          </a:solidFill>
          <a:latin typeface="+mn-lt"/>
          <a:ea typeface="+mn-ea"/>
          <a:cs typeface="+mn-cs"/>
        </a:defRPr>
      </a:lvl1pPr>
      <a:lvl2pPr marL="457201" algn="l" defTabSz="914403" rtl="0" eaLnBrk="1" latinLnBrk="0" hangingPunct="1">
        <a:defRPr sz="1800" kern="1200">
          <a:solidFill>
            <a:schemeClr val="tx1"/>
          </a:solidFill>
          <a:latin typeface="+mn-lt"/>
          <a:ea typeface="+mn-ea"/>
          <a:cs typeface="+mn-cs"/>
        </a:defRPr>
      </a:lvl2pPr>
      <a:lvl3pPr marL="914403" algn="l" defTabSz="914403" rtl="0" eaLnBrk="1" latinLnBrk="0" hangingPunct="1">
        <a:defRPr sz="1800" kern="1200">
          <a:solidFill>
            <a:schemeClr val="tx1"/>
          </a:solidFill>
          <a:latin typeface="+mn-lt"/>
          <a:ea typeface="+mn-ea"/>
          <a:cs typeface="+mn-cs"/>
        </a:defRPr>
      </a:lvl3pPr>
      <a:lvl4pPr marL="1371605" algn="l" defTabSz="914403" rtl="0" eaLnBrk="1" latinLnBrk="0" hangingPunct="1">
        <a:defRPr sz="1800" kern="1200">
          <a:solidFill>
            <a:schemeClr val="tx1"/>
          </a:solidFill>
          <a:latin typeface="+mn-lt"/>
          <a:ea typeface="+mn-ea"/>
          <a:cs typeface="+mn-cs"/>
        </a:defRPr>
      </a:lvl4pPr>
      <a:lvl5pPr marL="1828806" algn="l" defTabSz="914403" rtl="0" eaLnBrk="1" latinLnBrk="0" hangingPunct="1">
        <a:defRPr sz="1800" kern="1200">
          <a:solidFill>
            <a:schemeClr val="tx1"/>
          </a:solidFill>
          <a:latin typeface="+mn-lt"/>
          <a:ea typeface="+mn-ea"/>
          <a:cs typeface="+mn-cs"/>
        </a:defRPr>
      </a:lvl5pPr>
      <a:lvl6pPr marL="2286007" algn="l" defTabSz="914403" rtl="0" eaLnBrk="1" latinLnBrk="0" hangingPunct="1">
        <a:defRPr sz="1800" kern="1200">
          <a:solidFill>
            <a:schemeClr val="tx1"/>
          </a:solidFill>
          <a:latin typeface="+mn-lt"/>
          <a:ea typeface="+mn-ea"/>
          <a:cs typeface="+mn-cs"/>
        </a:defRPr>
      </a:lvl6pPr>
      <a:lvl7pPr marL="2743209" algn="l" defTabSz="914403" rtl="0" eaLnBrk="1" latinLnBrk="0" hangingPunct="1">
        <a:defRPr sz="1800" kern="1200">
          <a:solidFill>
            <a:schemeClr val="tx1"/>
          </a:solidFill>
          <a:latin typeface="+mn-lt"/>
          <a:ea typeface="+mn-ea"/>
          <a:cs typeface="+mn-cs"/>
        </a:defRPr>
      </a:lvl7pPr>
      <a:lvl8pPr marL="3200410" algn="l" defTabSz="914403" rtl="0" eaLnBrk="1" latinLnBrk="0" hangingPunct="1">
        <a:defRPr sz="1800" kern="1200">
          <a:solidFill>
            <a:schemeClr val="tx1"/>
          </a:solidFill>
          <a:latin typeface="+mn-lt"/>
          <a:ea typeface="+mn-ea"/>
          <a:cs typeface="+mn-cs"/>
        </a:defRPr>
      </a:lvl8pPr>
      <a:lvl9pPr marL="3657612" algn="l" defTabSz="9144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hkrcPpkfWn8?start=46&amp;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IWTxmWeQSW8?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xEfHcd3gu1I?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3R39Appv5A0?feature=oembed"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LC2giQar_E4?feature=oembed"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2q99n5crBsQ?start=1&amp;feature=oembed"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VfV1y9NiCn4?feature=oembed"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746913"/>
            <a:ext cx="5535488" cy="2646878"/>
          </a:xfrm>
          <a:prstGeom prst="rect">
            <a:avLst/>
          </a:prstGeom>
          <a:noFill/>
        </p:spPr>
        <p:txBody>
          <a:bodyPr wrap="square" rtlCol="0">
            <a:spAutoFit/>
          </a:bodyPr>
          <a:lstStyle/>
          <a:p>
            <a:r>
              <a:rPr lang="en-GB" sz="3600" b="1" dirty="0">
                <a:solidFill>
                  <a:srgbClr val="7030A0"/>
                </a:solidFill>
                <a:latin typeface="Lato Black" panose="020F0A02020204030203" pitchFamily="34" charset="0"/>
                <a:cs typeface="Arial" pitchFamily="34" charset="0"/>
              </a:rPr>
              <a:t>Holocaust Memorial Day </a:t>
            </a:r>
          </a:p>
          <a:p>
            <a:r>
              <a:rPr lang="en-GB" sz="2800" b="1" dirty="0">
                <a:solidFill>
                  <a:srgbClr val="7030A0"/>
                </a:solidFill>
                <a:latin typeface="Lato Black" panose="020F0A02020204030203" pitchFamily="34" charset="0"/>
                <a:cs typeface="Arial" pitchFamily="34" charset="0"/>
              </a:rPr>
              <a:t>[Insert organisation name]</a:t>
            </a:r>
            <a:endParaRPr lang="en-GB" sz="2800" i="1" dirty="0">
              <a:latin typeface="Novecento wide DemiBold"/>
            </a:endParaRPr>
          </a:p>
          <a:p>
            <a:endParaRPr lang="en-GB" sz="2000" b="1" dirty="0">
              <a:latin typeface="Arial" pitchFamily="34" charset="0"/>
              <a:cs typeface="Arial" pitchFamily="34" charset="0"/>
            </a:endParaRPr>
          </a:p>
          <a:p>
            <a:endParaRPr lang="en-GB" sz="2800" b="1" dirty="0">
              <a:latin typeface="Arial" pitchFamily="34" charset="0"/>
              <a:cs typeface="Arial" pitchFamily="34" charset="0"/>
            </a:endParaRPr>
          </a:p>
          <a:p>
            <a:r>
              <a:rPr lang="en-GB" sz="2500" b="1" dirty="0">
                <a:latin typeface="+mj-lt"/>
              </a:rPr>
              <a:t>	</a:t>
            </a:r>
          </a:p>
          <a:p>
            <a:endParaRPr lang="en-GB" sz="2500" dirty="0">
              <a:latin typeface="Gill Sans Bold"/>
            </a:endParaRPr>
          </a:p>
        </p:txBody>
      </p:sp>
      <p:pic>
        <p:nvPicPr>
          <p:cNvPr id="3" name="Picture 2">
            <a:extLst>
              <a:ext uri="{FF2B5EF4-FFF2-40B4-BE49-F238E27FC236}">
                <a16:creationId xmlns:a16="http://schemas.microsoft.com/office/drawing/2014/main" id="{A1A1E100-650C-46C8-90AA-13F00FD17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50" y="3301323"/>
            <a:ext cx="276225" cy="276225"/>
          </a:xfrm>
          <a:prstGeom prst="rect">
            <a:avLst/>
          </a:prstGeom>
        </p:spPr>
      </p:pic>
      <p:pic>
        <p:nvPicPr>
          <p:cNvPr id="7" name="Picture 6">
            <a:extLst>
              <a:ext uri="{FF2B5EF4-FFF2-40B4-BE49-F238E27FC236}">
                <a16:creationId xmlns:a16="http://schemas.microsoft.com/office/drawing/2014/main" id="{5A5C503D-E8EC-43AF-B376-FF4B1CCD9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449" y="3601469"/>
            <a:ext cx="276225" cy="276225"/>
          </a:xfrm>
          <a:prstGeom prst="rect">
            <a:avLst/>
          </a:prstGeom>
        </p:spPr>
      </p:pic>
      <p:pic>
        <p:nvPicPr>
          <p:cNvPr id="8" name="Picture 7" descr="A picture containing object, sitting, table&#10;&#10;Description automatically generated">
            <a:extLst>
              <a:ext uri="{FF2B5EF4-FFF2-40B4-BE49-F238E27FC236}">
                <a16:creationId xmlns:a16="http://schemas.microsoft.com/office/drawing/2014/main" id="{2787C0BA-C64D-4434-9938-3065B50A79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8093" b="8276"/>
          <a:stretch/>
        </p:blipFill>
        <p:spPr>
          <a:xfrm>
            <a:off x="0" y="3186112"/>
            <a:ext cx="9144000" cy="3168352"/>
          </a:xfrm>
          <a:prstGeom prst="rect">
            <a:avLst/>
          </a:prstGeom>
        </p:spPr>
      </p:pic>
      <p:sp>
        <p:nvSpPr>
          <p:cNvPr id="2" name="TextBox 1">
            <a:extLst>
              <a:ext uri="{FF2B5EF4-FFF2-40B4-BE49-F238E27FC236}">
                <a16:creationId xmlns:a16="http://schemas.microsoft.com/office/drawing/2014/main" id="{F9938235-B8D1-4156-9D1E-839A22C375B2}"/>
              </a:ext>
            </a:extLst>
          </p:cNvPr>
          <p:cNvSpPr txBox="1"/>
          <p:nvPr/>
        </p:nvSpPr>
        <p:spPr>
          <a:xfrm>
            <a:off x="5715476" y="424023"/>
            <a:ext cx="1528455" cy="2339102"/>
          </a:xfrm>
          <a:prstGeom prst="rect">
            <a:avLst/>
          </a:prstGeom>
          <a:pattFill prst="ltDnDiag">
            <a:fgClr>
              <a:schemeClr val="bg1">
                <a:lumMod val="75000"/>
              </a:schemeClr>
            </a:fgClr>
            <a:bgClr>
              <a:schemeClr val="bg1"/>
            </a:bgClr>
          </a:pattFill>
        </p:spPr>
        <p:txBody>
          <a:bodyPr wrap="square" lIns="36000" rIns="36000" rtlCol="0" anchor="ctr">
            <a:spAutoFit/>
          </a:bodyPr>
          <a:lstStyle/>
          <a:p>
            <a:pPr algn="ctr"/>
            <a:endParaRPr lang="en-GB" sz="1600" dirty="0">
              <a:latin typeface="Lato" panose="020F0502020204030203" pitchFamily="34" charset="0"/>
            </a:endParaRPr>
          </a:p>
          <a:p>
            <a:pPr algn="ctr"/>
            <a:endParaRPr lang="en-GB" sz="1600" dirty="0">
              <a:latin typeface="Lato" panose="020F0502020204030203" pitchFamily="34" charset="0"/>
            </a:endParaRPr>
          </a:p>
          <a:p>
            <a:pPr algn="ctr"/>
            <a:endParaRPr lang="en-GB" sz="1600" dirty="0">
              <a:latin typeface="Lato" panose="020F0502020204030203" pitchFamily="34" charset="0"/>
            </a:endParaRPr>
          </a:p>
          <a:p>
            <a:pPr algn="ctr"/>
            <a:r>
              <a:rPr lang="en-GB" sz="1600" dirty="0">
                <a:latin typeface="Lato" panose="020F0502020204030203" pitchFamily="34" charset="0"/>
              </a:rPr>
              <a:t>Insert your organisation’s logo here</a:t>
            </a:r>
          </a:p>
          <a:p>
            <a:pPr algn="ctr"/>
            <a:endParaRPr lang="en-GB" sz="1600" dirty="0">
              <a:latin typeface="Lato" panose="020F0502020204030203" pitchFamily="34" charset="0"/>
            </a:endParaRPr>
          </a:p>
          <a:p>
            <a:pPr algn="ctr"/>
            <a:endParaRPr lang="en-GB" sz="1600" dirty="0">
              <a:latin typeface="Lato" panose="020F0502020204030203" pitchFamily="34" charset="0"/>
            </a:endParaRPr>
          </a:p>
          <a:p>
            <a:endParaRPr lang="en-GB" dirty="0">
              <a:latin typeface="Lato" panose="020F0502020204030203"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6967A5C9-48C5-4C69-9207-0603A8F337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2430" y="522574"/>
            <a:ext cx="1542058" cy="2142000"/>
          </a:xfrm>
          <a:prstGeom prst="rect">
            <a:avLst/>
          </a:prstGeom>
        </p:spPr>
      </p:pic>
    </p:spTree>
    <p:extLst>
      <p:ext uri="{BB962C8B-B14F-4D97-AF65-F5344CB8AC3E}">
        <p14:creationId xmlns:p14="http://schemas.microsoft.com/office/powerpoint/2010/main" val="387591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fontScale="90000"/>
          </a:bodyPr>
          <a:lstStyle/>
          <a:p>
            <a:pPr algn="l"/>
            <a:r>
              <a:rPr lang="en-GB" sz="4000" b="1" dirty="0">
                <a:solidFill>
                  <a:srgbClr val="7030A0"/>
                </a:solidFill>
                <a:latin typeface="Lato Black" panose="020F0A02020204030203" pitchFamily="34" charset="0"/>
              </a:rPr>
              <a:t>Statement of Commitment for HMD</a:t>
            </a:r>
          </a:p>
        </p:txBody>
      </p:sp>
      <p:sp>
        <p:nvSpPr>
          <p:cNvPr id="4" name="TextBox 3">
            <a:extLst>
              <a:ext uri="{FF2B5EF4-FFF2-40B4-BE49-F238E27FC236}">
                <a16:creationId xmlns:a16="http://schemas.microsoft.com/office/drawing/2014/main" id="{749822CB-75AE-446A-BA94-20FD4F8D5291}"/>
              </a:ext>
            </a:extLst>
          </p:cNvPr>
          <p:cNvSpPr txBox="1"/>
          <p:nvPr/>
        </p:nvSpPr>
        <p:spPr>
          <a:xfrm>
            <a:off x="467543" y="1601936"/>
            <a:ext cx="7941569" cy="1815882"/>
          </a:xfrm>
          <a:prstGeom prst="rect">
            <a:avLst/>
          </a:prstGeom>
          <a:noFill/>
        </p:spPr>
        <p:txBody>
          <a:bodyPr wrap="square" rtlCol="0">
            <a:spAutoFit/>
          </a:bodyPr>
          <a:lstStyle/>
          <a:p>
            <a:pPr>
              <a:buClr>
                <a:srgbClr val="7030A0"/>
              </a:buClr>
            </a:pPr>
            <a:r>
              <a:rPr lang="en-GB" sz="2800" dirty="0">
                <a:solidFill>
                  <a:srgbClr val="7030A0"/>
                </a:solidFill>
                <a:latin typeface="Lato" panose="020F0502020204030203" pitchFamily="34" charset="0"/>
              </a:rPr>
              <a:t>1. </a:t>
            </a:r>
            <a:r>
              <a:rPr lang="en-GB" sz="2800" dirty="0">
                <a:latin typeface="Lato" panose="020F0502020204030203" pitchFamily="34" charset="0"/>
              </a:rPr>
              <a:t>We recognise that the Holocaust shook the foundations of modern civilisation. Its unprecedented character and horror will always hold universal meaning</a:t>
            </a:r>
          </a:p>
        </p:txBody>
      </p:sp>
    </p:spTree>
    <p:extLst>
      <p:ext uri="{BB962C8B-B14F-4D97-AF65-F5344CB8AC3E}">
        <p14:creationId xmlns:p14="http://schemas.microsoft.com/office/powerpoint/2010/main" val="117444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fontScale="90000"/>
          </a:bodyPr>
          <a:lstStyle/>
          <a:p>
            <a:pPr algn="l"/>
            <a:r>
              <a:rPr lang="en-GB" sz="4000" b="1" dirty="0">
                <a:solidFill>
                  <a:srgbClr val="7030A0"/>
                </a:solidFill>
                <a:latin typeface="Lato Black" panose="020F0A02020204030203" pitchFamily="34" charset="0"/>
              </a:rPr>
              <a:t>Statement of Commitment for HMD</a:t>
            </a:r>
          </a:p>
        </p:txBody>
      </p:sp>
      <p:sp>
        <p:nvSpPr>
          <p:cNvPr id="4" name="TextBox 3">
            <a:extLst>
              <a:ext uri="{FF2B5EF4-FFF2-40B4-BE49-F238E27FC236}">
                <a16:creationId xmlns:a16="http://schemas.microsoft.com/office/drawing/2014/main" id="{749822CB-75AE-446A-BA94-20FD4F8D5291}"/>
              </a:ext>
            </a:extLst>
          </p:cNvPr>
          <p:cNvSpPr txBox="1"/>
          <p:nvPr/>
        </p:nvSpPr>
        <p:spPr>
          <a:xfrm>
            <a:off x="467543" y="1601936"/>
            <a:ext cx="8229600" cy="1815882"/>
          </a:xfrm>
          <a:prstGeom prst="rect">
            <a:avLst/>
          </a:prstGeom>
          <a:noFill/>
        </p:spPr>
        <p:txBody>
          <a:bodyPr wrap="square" rtlCol="0">
            <a:spAutoFit/>
          </a:bodyPr>
          <a:lstStyle/>
          <a:p>
            <a:pPr>
              <a:buClr>
                <a:srgbClr val="7030A0"/>
              </a:buClr>
            </a:pPr>
            <a:r>
              <a:rPr lang="en-GB" sz="2800" dirty="0">
                <a:solidFill>
                  <a:srgbClr val="7030A0"/>
                </a:solidFill>
                <a:latin typeface="Lato" panose="020F0502020204030203" pitchFamily="34" charset="0"/>
              </a:rPr>
              <a:t>2. </a:t>
            </a:r>
            <a:r>
              <a:rPr lang="en-GB" sz="2800" dirty="0">
                <a:latin typeface="Lato" panose="020F0502020204030203" pitchFamily="34" charset="0"/>
              </a:rPr>
              <a:t>We believe the Holocaust must have a permanent place in our nation’s collective memory. We honour the survivors still with us, and reaffirm our shared goals of mutual understanding and justice</a:t>
            </a:r>
          </a:p>
        </p:txBody>
      </p:sp>
    </p:spTree>
    <p:extLst>
      <p:ext uri="{BB962C8B-B14F-4D97-AF65-F5344CB8AC3E}">
        <p14:creationId xmlns:p14="http://schemas.microsoft.com/office/powerpoint/2010/main" val="407552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fontScale="90000"/>
          </a:bodyPr>
          <a:lstStyle/>
          <a:p>
            <a:pPr algn="l"/>
            <a:r>
              <a:rPr lang="en-GB" sz="4000" b="1" dirty="0">
                <a:solidFill>
                  <a:srgbClr val="7030A0"/>
                </a:solidFill>
                <a:latin typeface="Lato Black" panose="020F0A02020204030203" pitchFamily="34" charset="0"/>
              </a:rPr>
              <a:t>Statement of Commitment for HMD</a:t>
            </a:r>
          </a:p>
        </p:txBody>
      </p:sp>
      <p:sp>
        <p:nvSpPr>
          <p:cNvPr id="4" name="TextBox 3">
            <a:extLst>
              <a:ext uri="{FF2B5EF4-FFF2-40B4-BE49-F238E27FC236}">
                <a16:creationId xmlns:a16="http://schemas.microsoft.com/office/drawing/2014/main" id="{749822CB-75AE-446A-BA94-20FD4F8D5291}"/>
              </a:ext>
            </a:extLst>
          </p:cNvPr>
          <p:cNvSpPr txBox="1"/>
          <p:nvPr/>
        </p:nvSpPr>
        <p:spPr>
          <a:xfrm>
            <a:off x="467543" y="1601936"/>
            <a:ext cx="7941569" cy="2246769"/>
          </a:xfrm>
          <a:prstGeom prst="rect">
            <a:avLst/>
          </a:prstGeom>
          <a:noFill/>
        </p:spPr>
        <p:txBody>
          <a:bodyPr wrap="square" rtlCol="0">
            <a:spAutoFit/>
          </a:bodyPr>
          <a:lstStyle/>
          <a:p>
            <a:pPr>
              <a:buClr>
                <a:srgbClr val="7030A0"/>
              </a:buClr>
            </a:pPr>
            <a:r>
              <a:rPr lang="en-GB" sz="2800" dirty="0">
                <a:solidFill>
                  <a:srgbClr val="7030A0"/>
                </a:solidFill>
                <a:latin typeface="Lato" panose="020F0502020204030203" pitchFamily="34" charset="0"/>
              </a:rPr>
              <a:t>3. </a:t>
            </a:r>
            <a:r>
              <a:rPr lang="en-GB" sz="2800" dirty="0">
                <a:latin typeface="Lato" panose="020F0502020204030203" pitchFamily="34" charset="0"/>
              </a:rPr>
              <a:t>We must make sure that future generations understand the causes of the Holocaust and reflect upon its consequences. We vow to remember the victims of Nazi persecution and of all genocides</a:t>
            </a:r>
          </a:p>
        </p:txBody>
      </p:sp>
    </p:spTree>
    <p:extLst>
      <p:ext uri="{BB962C8B-B14F-4D97-AF65-F5344CB8AC3E}">
        <p14:creationId xmlns:p14="http://schemas.microsoft.com/office/powerpoint/2010/main" val="307382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fontScale="90000"/>
          </a:bodyPr>
          <a:lstStyle/>
          <a:p>
            <a:pPr algn="l"/>
            <a:r>
              <a:rPr lang="en-GB" sz="4000" b="1" dirty="0">
                <a:solidFill>
                  <a:srgbClr val="7030A0"/>
                </a:solidFill>
                <a:latin typeface="Lato Black" panose="020F0A02020204030203" pitchFamily="34" charset="0"/>
              </a:rPr>
              <a:t>Statement of Commitment for HMD</a:t>
            </a:r>
          </a:p>
        </p:txBody>
      </p:sp>
      <p:sp>
        <p:nvSpPr>
          <p:cNvPr id="4" name="TextBox 3">
            <a:extLst>
              <a:ext uri="{FF2B5EF4-FFF2-40B4-BE49-F238E27FC236}">
                <a16:creationId xmlns:a16="http://schemas.microsoft.com/office/drawing/2014/main" id="{749822CB-75AE-446A-BA94-20FD4F8D5291}"/>
              </a:ext>
            </a:extLst>
          </p:cNvPr>
          <p:cNvSpPr txBox="1"/>
          <p:nvPr/>
        </p:nvSpPr>
        <p:spPr>
          <a:xfrm>
            <a:off x="467543" y="1601936"/>
            <a:ext cx="7941569" cy="1815882"/>
          </a:xfrm>
          <a:prstGeom prst="rect">
            <a:avLst/>
          </a:prstGeom>
          <a:noFill/>
        </p:spPr>
        <p:txBody>
          <a:bodyPr wrap="square" rtlCol="0">
            <a:spAutoFit/>
          </a:bodyPr>
          <a:lstStyle/>
          <a:p>
            <a:pPr>
              <a:buClr>
                <a:srgbClr val="7030A0"/>
              </a:buClr>
            </a:pPr>
            <a:r>
              <a:rPr lang="en-GB" sz="2800" dirty="0">
                <a:solidFill>
                  <a:srgbClr val="7030A0"/>
                </a:solidFill>
                <a:latin typeface="Lato" panose="020F0502020204030203" pitchFamily="34" charset="0"/>
              </a:rPr>
              <a:t>4. </a:t>
            </a:r>
            <a:r>
              <a:rPr lang="en-GB" sz="2800" dirty="0">
                <a:latin typeface="Lato" panose="020F0502020204030203" pitchFamily="34" charset="0"/>
              </a:rPr>
              <a:t>We value the sacrifices of those who have risked their lives to protect or rescue victims, as a touchstone of the human capacity for good in the face of evil</a:t>
            </a:r>
          </a:p>
        </p:txBody>
      </p:sp>
    </p:spTree>
    <p:extLst>
      <p:ext uri="{BB962C8B-B14F-4D97-AF65-F5344CB8AC3E}">
        <p14:creationId xmlns:p14="http://schemas.microsoft.com/office/powerpoint/2010/main" val="278381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fontScale="90000"/>
          </a:bodyPr>
          <a:lstStyle/>
          <a:p>
            <a:pPr algn="l"/>
            <a:r>
              <a:rPr lang="en-GB" sz="4000" b="1" dirty="0">
                <a:solidFill>
                  <a:srgbClr val="7030A0"/>
                </a:solidFill>
                <a:latin typeface="Lato Black" panose="020F0A02020204030203" pitchFamily="34" charset="0"/>
              </a:rPr>
              <a:t>Statement of Commitment for HMD</a:t>
            </a:r>
          </a:p>
        </p:txBody>
      </p:sp>
      <p:sp>
        <p:nvSpPr>
          <p:cNvPr id="4" name="TextBox 3">
            <a:extLst>
              <a:ext uri="{FF2B5EF4-FFF2-40B4-BE49-F238E27FC236}">
                <a16:creationId xmlns:a16="http://schemas.microsoft.com/office/drawing/2014/main" id="{749822CB-75AE-446A-BA94-20FD4F8D5291}"/>
              </a:ext>
            </a:extLst>
          </p:cNvPr>
          <p:cNvSpPr txBox="1"/>
          <p:nvPr/>
        </p:nvSpPr>
        <p:spPr>
          <a:xfrm>
            <a:off x="467543" y="1601936"/>
            <a:ext cx="7941569" cy="2677656"/>
          </a:xfrm>
          <a:prstGeom prst="rect">
            <a:avLst/>
          </a:prstGeom>
          <a:noFill/>
        </p:spPr>
        <p:txBody>
          <a:bodyPr wrap="square" rtlCol="0">
            <a:spAutoFit/>
          </a:bodyPr>
          <a:lstStyle/>
          <a:p>
            <a:pPr>
              <a:buClr>
                <a:srgbClr val="7030A0"/>
              </a:buClr>
            </a:pPr>
            <a:r>
              <a:rPr lang="en-GB" sz="2800" dirty="0">
                <a:solidFill>
                  <a:srgbClr val="7030A0"/>
                </a:solidFill>
                <a:latin typeface="Lato" panose="020F0502020204030203" pitchFamily="34" charset="0"/>
              </a:rPr>
              <a:t>5. </a:t>
            </a:r>
            <a:r>
              <a:rPr lang="en-GB" sz="2800" dirty="0">
                <a:latin typeface="Lato" panose="020F0502020204030203" pitchFamily="34" charset="0"/>
              </a:rPr>
              <a:t>We recognise that humanity is still scarred by the belief that race, religion, disability or sexuality make some people’s lives worth less than others’. Genocide, </a:t>
            </a:r>
            <a:r>
              <a:rPr lang="en-GB" sz="2800" dirty="0" err="1">
                <a:latin typeface="Lato" panose="020F0502020204030203" pitchFamily="34" charset="0"/>
              </a:rPr>
              <a:t>anti-semitism</a:t>
            </a:r>
            <a:r>
              <a:rPr lang="en-GB" sz="2800" dirty="0">
                <a:latin typeface="Lato" panose="020F0502020204030203" pitchFamily="34" charset="0"/>
              </a:rPr>
              <a:t>, racism, xenophobia and discrimination still continue. We have a shared responsibility to fight these evils</a:t>
            </a:r>
          </a:p>
        </p:txBody>
      </p:sp>
    </p:spTree>
    <p:extLst>
      <p:ext uri="{BB962C8B-B14F-4D97-AF65-F5344CB8AC3E}">
        <p14:creationId xmlns:p14="http://schemas.microsoft.com/office/powerpoint/2010/main" val="26236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fontScale="90000"/>
          </a:bodyPr>
          <a:lstStyle/>
          <a:p>
            <a:pPr algn="l"/>
            <a:r>
              <a:rPr lang="en-GB" sz="4000" b="1" dirty="0">
                <a:solidFill>
                  <a:srgbClr val="7030A0"/>
                </a:solidFill>
                <a:latin typeface="Lato Black" panose="020F0A02020204030203" pitchFamily="34" charset="0"/>
              </a:rPr>
              <a:t>Statement of Commitment for HMD</a:t>
            </a:r>
          </a:p>
        </p:txBody>
      </p:sp>
      <p:sp>
        <p:nvSpPr>
          <p:cNvPr id="4" name="TextBox 3">
            <a:extLst>
              <a:ext uri="{FF2B5EF4-FFF2-40B4-BE49-F238E27FC236}">
                <a16:creationId xmlns:a16="http://schemas.microsoft.com/office/drawing/2014/main" id="{749822CB-75AE-446A-BA94-20FD4F8D5291}"/>
              </a:ext>
            </a:extLst>
          </p:cNvPr>
          <p:cNvSpPr txBox="1"/>
          <p:nvPr/>
        </p:nvSpPr>
        <p:spPr>
          <a:xfrm>
            <a:off x="467543" y="1601936"/>
            <a:ext cx="7941569" cy="2246769"/>
          </a:xfrm>
          <a:prstGeom prst="rect">
            <a:avLst/>
          </a:prstGeom>
          <a:noFill/>
        </p:spPr>
        <p:txBody>
          <a:bodyPr wrap="square" rtlCol="0">
            <a:spAutoFit/>
          </a:bodyPr>
          <a:lstStyle/>
          <a:p>
            <a:pPr>
              <a:buClr>
                <a:srgbClr val="7030A0"/>
              </a:buClr>
            </a:pPr>
            <a:r>
              <a:rPr lang="en-GB" sz="2800" dirty="0">
                <a:solidFill>
                  <a:srgbClr val="7030A0"/>
                </a:solidFill>
                <a:latin typeface="Lato" panose="020F0502020204030203" pitchFamily="34" charset="0"/>
              </a:rPr>
              <a:t>6. </a:t>
            </a:r>
            <a:r>
              <a:rPr lang="en-GB" sz="2800" dirty="0">
                <a:latin typeface="Lato" panose="020F0502020204030203" pitchFamily="34" charset="0"/>
              </a:rPr>
              <a:t>We pledge to strengthen our efforts to promote education and research about the Holocaust and other genocides. We will do our utmost to make sure that the lessons of such events are fully learnt</a:t>
            </a:r>
          </a:p>
        </p:txBody>
      </p:sp>
    </p:spTree>
    <p:extLst>
      <p:ext uri="{BB962C8B-B14F-4D97-AF65-F5344CB8AC3E}">
        <p14:creationId xmlns:p14="http://schemas.microsoft.com/office/powerpoint/2010/main" val="223406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fontScale="90000"/>
          </a:bodyPr>
          <a:lstStyle/>
          <a:p>
            <a:pPr algn="l"/>
            <a:r>
              <a:rPr lang="en-GB" sz="4000" b="1" dirty="0">
                <a:solidFill>
                  <a:srgbClr val="7030A0"/>
                </a:solidFill>
                <a:latin typeface="Lato Black" panose="020F0A02020204030203" pitchFamily="34" charset="0"/>
              </a:rPr>
              <a:t>Statement of Commitment for HMD</a:t>
            </a:r>
          </a:p>
        </p:txBody>
      </p:sp>
      <p:sp>
        <p:nvSpPr>
          <p:cNvPr id="4" name="TextBox 3">
            <a:extLst>
              <a:ext uri="{FF2B5EF4-FFF2-40B4-BE49-F238E27FC236}">
                <a16:creationId xmlns:a16="http://schemas.microsoft.com/office/drawing/2014/main" id="{749822CB-75AE-446A-BA94-20FD4F8D5291}"/>
              </a:ext>
            </a:extLst>
          </p:cNvPr>
          <p:cNvSpPr txBox="1"/>
          <p:nvPr/>
        </p:nvSpPr>
        <p:spPr>
          <a:xfrm>
            <a:off x="467543" y="1601936"/>
            <a:ext cx="7941569" cy="2246769"/>
          </a:xfrm>
          <a:prstGeom prst="rect">
            <a:avLst/>
          </a:prstGeom>
          <a:noFill/>
        </p:spPr>
        <p:txBody>
          <a:bodyPr wrap="square" rtlCol="0">
            <a:spAutoFit/>
          </a:bodyPr>
          <a:lstStyle/>
          <a:p>
            <a:pPr>
              <a:buClr>
                <a:srgbClr val="7030A0"/>
              </a:buClr>
            </a:pPr>
            <a:r>
              <a:rPr lang="en-GB" sz="2800" dirty="0">
                <a:solidFill>
                  <a:srgbClr val="7030A0"/>
                </a:solidFill>
                <a:latin typeface="Lato" panose="020F0502020204030203" pitchFamily="34" charset="0"/>
              </a:rPr>
              <a:t>7. </a:t>
            </a:r>
            <a:r>
              <a:rPr lang="en-GB" sz="2800" dirty="0">
                <a:latin typeface="Lato" panose="020F0502020204030203" pitchFamily="34" charset="0"/>
              </a:rPr>
              <a:t>We will continue to encourage Holocaust remembrance by holding an annual Holocaust Memorial Day. We condemn the evils of prejudice, discrimination and racism. We value a free, respectful, and democratic society</a:t>
            </a:r>
          </a:p>
        </p:txBody>
      </p:sp>
    </p:spTree>
    <p:extLst>
      <p:ext uri="{BB962C8B-B14F-4D97-AF65-F5344CB8AC3E}">
        <p14:creationId xmlns:p14="http://schemas.microsoft.com/office/powerpoint/2010/main" val="379859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a:bodyPr>
          <a:lstStyle/>
          <a:p>
            <a:pPr algn="l"/>
            <a:r>
              <a:rPr lang="en-GB" sz="4000" b="1" dirty="0">
                <a:solidFill>
                  <a:srgbClr val="7030A0"/>
                </a:solidFill>
                <a:latin typeface="Lato Black" panose="020F0A02020204030203" pitchFamily="34" charset="0"/>
              </a:rPr>
              <a:t>Lighting of memorial candles</a:t>
            </a:r>
          </a:p>
        </p:txBody>
      </p:sp>
      <p:pic>
        <p:nvPicPr>
          <p:cNvPr id="4" name="Picture 3" descr="A candle in it&#10;&#10;Description automatically generated">
            <a:extLst>
              <a:ext uri="{FF2B5EF4-FFF2-40B4-BE49-F238E27FC236}">
                <a16:creationId xmlns:a16="http://schemas.microsoft.com/office/drawing/2014/main" id="{7924C4C5-1068-49C3-AB08-B7FBE1F79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64" y="1206000"/>
            <a:ext cx="9144000" cy="6096000"/>
          </a:xfrm>
          <a:prstGeom prst="rect">
            <a:avLst/>
          </a:prstGeom>
        </p:spPr>
      </p:pic>
    </p:spTree>
    <p:extLst>
      <p:ext uri="{BB962C8B-B14F-4D97-AF65-F5344CB8AC3E}">
        <p14:creationId xmlns:p14="http://schemas.microsoft.com/office/powerpoint/2010/main" val="2570308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a:bodyPr>
          <a:lstStyle/>
          <a:p>
            <a:pPr algn="l"/>
            <a:r>
              <a:rPr lang="en-GB" sz="4000" b="1" dirty="0">
                <a:solidFill>
                  <a:srgbClr val="7030A0"/>
                </a:solidFill>
                <a:latin typeface="Lato Black" panose="020F0A02020204030203" pitchFamily="34" charset="0"/>
              </a:rPr>
              <a:t>Closing remarks</a:t>
            </a:r>
          </a:p>
        </p:txBody>
      </p:sp>
      <p:sp>
        <p:nvSpPr>
          <p:cNvPr id="3" name="Content Placeholder 2"/>
          <p:cNvSpPr>
            <a:spLocks noGrp="1"/>
          </p:cNvSpPr>
          <p:nvPr>
            <p:ph idx="4294967295"/>
          </p:nvPr>
        </p:nvSpPr>
        <p:spPr>
          <a:xfrm>
            <a:off x="179513" y="1188720"/>
            <a:ext cx="8712245" cy="5453775"/>
          </a:xfrm>
          <a:prstGeom prst="rect">
            <a:avLst/>
          </a:prstGeom>
        </p:spPr>
        <p:txBody>
          <a:bodyPr>
            <a:normAutofit/>
          </a:bodyPr>
          <a:lstStyle/>
          <a:p>
            <a:pPr>
              <a:buNone/>
            </a:pPr>
            <a:endParaRPr lang="en-GB" sz="2400" b="1" dirty="0"/>
          </a:p>
        </p:txBody>
      </p:sp>
    </p:spTree>
    <p:extLst>
      <p:ext uri="{BB962C8B-B14F-4D97-AF65-F5344CB8AC3E}">
        <p14:creationId xmlns:p14="http://schemas.microsoft.com/office/powerpoint/2010/main" val="9141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a:bodyPr>
          <a:lstStyle/>
          <a:p>
            <a:pPr algn="l"/>
            <a:r>
              <a:rPr lang="en-GB" sz="4000" b="1" dirty="0">
                <a:solidFill>
                  <a:srgbClr val="7030A0"/>
                </a:solidFill>
                <a:latin typeface="Lato Black" panose="020F0A02020204030203" pitchFamily="34" charset="0"/>
              </a:rPr>
              <a:t>Introduction from organisation</a:t>
            </a:r>
          </a:p>
        </p:txBody>
      </p:sp>
      <p:sp>
        <p:nvSpPr>
          <p:cNvPr id="3" name="Content Placeholder 2"/>
          <p:cNvSpPr>
            <a:spLocks noGrp="1"/>
          </p:cNvSpPr>
          <p:nvPr>
            <p:ph idx="4294967295"/>
          </p:nvPr>
        </p:nvSpPr>
        <p:spPr>
          <a:xfrm>
            <a:off x="179513" y="1188720"/>
            <a:ext cx="8712245" cy="5453775"/>
          </a:xfrm>
          <a:prstGeom prst="rect">
            <a:avLst/>
          </a:prstGeom>
        </p:spPr>
        <p:txBody>
          <a:bodyPr>
            <a:normAutofit/>
          </a:bodyPr>
          <a:lstStyle/>
          <a:p>
            <a:pPr>
              <a:buNone/>
            </a:pPr>
            <a:endParaRPr lang="en-GB" sz="2400" b="1" dirty="0"/>
          </a:p>
        </p:txBody>
      </p:sp>
    </p:spTree>
    <p:extLst>
      <p:ext uri="{BB962C8B-B14F-4D97-AF65-F5344CB8AC3E}">
        <p14:creationId xmlns:p14="http://schemas.microsoft.com/office/powerpoint/2010/main" val="352999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a:bodyPr>
          <a:lstStyle/>
          <a:p>
            <a:pPr algn="l"/>
            <a:r>
              <a:rPr lang="en-GB" sz="4000" b="1" dirty="0">
                <a:solidFill>
                  <a:srgbClr val="7030A0"/>
                </a:solidFill>
                <a:latin typeface="Lato Black" panose="020F0A02020204030203" pitchFamily="34" charset="0"/>
              </a:rPr>
              <a:t>Introduction</a:t>
            </a:r>
          </a:p>
        </p:txBody>
      </p:sp>
      <p:pic>
        <p:nvPicPr>
          <p:cNvPr id="4" name="Online Media 3" title="An introduction to Holocaust Memorial Day">
            <a:hlinkClick r:id="" action="ppaction://media"/>
            <a:extLst>
              <a:ext uri="{FF2B5EF4-FFF2-40B4-BE49-F238E27FC236}">
                <a16:creationId xmlns:a16="http://schemas.microsoft.com/office/drawing/2014/main" id="{857737AC-B844-4475-BEBC-906D96D8B080}"/>
              </a:ext>
            </a:extLst>
          </p:cNvPr>
          <p:cNvPicPr>
            <a:picLocks noRot="1" noChangeAspect="1"/>
          </p:cNvPicPr>
          <p:nvPr>
            <a:videoFile r:link="rId1"/>
          </p:nvPr>
        </p:nvPicPr>
        <p:blipFill>
          <a:blip r:embed="rId4"/>
          <a:stretch>
            <a:fillRect/>
          </a:stretch>
        </p:blipFill>
        <p:spPr>
          <a:xfrm>
            <a:off x="0" y="1206000"/>
            <a:ext cx="9144000" cy="5143500"/>
          </a:xfrm>
          <a:prstGeom prst="rect">
            <a:avLst/>
          </a:prstGeom>
        </p:spPr>
      </p:pic>
    </p:spTree>
    <p:extLst>
      <p:ext uri="{BB962C8B-B14F-4D97-AF65-F5344CB8AC3E}">
        <p14:creationId xmlns:p14="http://schemas.microsoft.com/office/powerpoint/2010/main" val="31069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a:bodyPr>
          <a:lstStyle/>
          <a:p>
            <a:pPr algn="l"/>
            <a:r>
              <a:rPr lang="en-GB" sz="4000" b="1" dirty="0">
                <a:solidFill>
                  <a:srgbClr val="7030A0"/>
                </a:solidFill>
                <a:latin typeface="Lato Black" panose="020F0A02020204030203" pitchFamily="34" charset="0"/>
              </a:rPr>
              <a:t>Bea Green’s testimony</a:t>
            </a:r>
          </a:p>
        </p:txBody>
      </p:sp>
      <p:pic>
        <p:nvPicPr>
          <p:cNvPr id="4" name="Online Media 3" title="Holocaust Memorial Day Trust: Bea Green's story">
            <a:hlinkClick r:id="" action="ppaction://media"/>
            <a:extLst>
              <a:ext uri="{FF2B5EF4-FFF2-40B4-BE49-F238E27FC236}">
                <a16:creationId xmlns:a16="http://schemas.microsoft.com/office/drawing/2014/main" id="{CCBED2BC-B020-480B-938B-B1EBCADE5707}"/>
              </a:ext>
            </a:extLst>
          </p:cNvPr>
          <p:cNvPicPr>
            <a:picLocks noRot="1" noChangeAspect="1"/>
          </p:cNvPicPr>
          <p:nvPr>
            <a:videoFile r:link="rId1"/>
          </p:nvPr>
        </p:nvPicPr>
        <p:blipFill>
          <a:blip r:embed="rId4"/>
          <a:stretch>
            <a:fillRect/>
          </a:stretch>
        </p:blipFill>
        <p:spPr>
          <a:xfrm>
            <a:off x="0" y="1206000"/>
            <a:ext cx="9144000" cy="5143500"/>
          </a:xfrm>
          <a:prstGeom prst="rect">
            <a:avLst/>
          </a:prstGeom>
        </p:spPr>
      </p:pic>
    </p:spTree>
    <p:extLst>
      <p:ext uri="{BB962C8B-B14F-4D97-AF65-F5344CB8AC3E}">
        <p14:creationId xmlns:p14="http://schemas.microsoft.com/office/powerpoint/2010/main" val="4451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a:bodyPr>
          <a:lstStyle/>
          <a:p>
            <a:pPr algn="l"/>
            <a:r>
              <a:rPr lang="en-GB" sz="4000" b="1" dirty="0">
                <a:solidFill>
                  <a:srgbClr val="7030A0"/>
                </a:solidFill>
                <a:latin typeface="Lato Black" panose="020F0A02020204030203" pitchFamily="34" charset="0"/>
              </a:rPr>
              <a:t>Learning from the Past</a:t>
            </a:r>
          </a:p>
        </p:txBody>
      </p:sp>
      <p:pic>
        <p:nvPicPr>
          <p:cNvPr id="3" name="Online Media 2" title="Holocaust Memorial Day Trust: Learning from the Past">
            <a:hlinkClick r:id="" action="ppaction://media"/>
            <a:extLst>
              <a:ext uri="{FF2B5EF4-FFF2-40B4-BE49-F238E27FC236}">
                <a16:creationId xmlns:a16="http://schemas.microsoft.com/office/drawing/2014/main" id="{DB6F7225-0873-4D8A-9818-33BB48EC1433}"/>
              </a:ext>
            </a:extLst>
          </p:cNvPr>
          <p:cNvPicPr>
            <a:picLocks noRot="1" noChangeAspect="1"/>
          </p:cNvPicPr>
          <p:nvPr>
            <a:videoFile r:link="rId1"/>
          </p:nvPr>
        </p:nvPicPr>
        <p:blipFill>
          <a:blip r:embed="rId4"/>
          <a:stretch>
            <a:fillRect/>
          </a:stretch>
        </p:blipFill>
        <p:spPr>
          <a:xfrm>
            <a:off x="-20711" y="1206000"/>
            <a:ext cx="9184400" cy="5166225"/>
          </a:xfrm>
          <a:prstGeom prst="rect">
            <a:avLst/>
          </a:prstGeom>
        </p:spPr>
      </p:pic>
    </p:spTree>
    <p:extLst>
      <p:ext uri="{BB962C8B-B14F-4D97-AF65-F5344CB8AC3E}">
        <p14:creationId xmlns:p14="http://schemas.microsoft.com/office/powerpoint/2010/main" val="380471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a:bodyPr>
          <a:lstStyle/>
          <a:p>
            <a:pPr algn="l"/>
            <a:r>
              <a:rPr lang="en-GB" sz="4000" b="1" i="1" dirty="0" err="1">
                <a:solidFill>
                  <a:srgbClr val="7030A0"/>
                </a:solidFill>
                <a:latin typeface="Lato Black" panose="020F0A02020204030203" pitchFamily="34" charset="0"/>
              </a:rPr>
              <a:t>Colors</a:t>
            </a:r>
            <a:r>
              <a:rPr lang="en-GB" sz="4000" b="1" dirty="0">
                <a:solidFill>
                  <a:srgbClr val="7030A0"/>
                </a:solidFill>
                <a:latin typeface="Lato Black" panose="020F0A02020204030203" pitchFamily="34" charset="0"/>
              </a:rPr>
              <a:t> by </a:t>
            </a:r>
            <a:r>
              <a:rPr lang="en-GB" sz="4000" b="1" dirty="0" err="1">
                <a:solidFill>
                  <a:srgbClr val="7030A0"/>
                </a:solidFill>
                <a:latin typeface="Lato Black" panose="020F0A02020204030203" pitchFamily="34" charset="0"/>
              </a:rPr>
              <a:t>Michaella</a:t>
            </a:r>
            <a:r>
              <a:rPr lang="en-GB" sz="4000" b="1" dirty="0">
                <a:solidFill>
                  <a:srgbClr val="7030A0"/>
                </a:solidFill>
                <a:latin typeface="Lato Black" panose="020F0A02020204030203" pitchFamily="34" charset="0"/>
              </a:rPr>
              <a:t> </a:t>
            </a:r>
            <a:r>
              <a:rPr lang="en-GB" sz="4000" b="1" dirty="0" err="1">
                <a:solidFill>
                  <a:srgbClr val="7030A0"/>
                </a:solidFill>
                <a:latin typeface="Lato Black" panose="020F0A02020204030203" pitchFamily="34" charset="0"/>
              </a:rPr>
              <a:t>Rugwizangoga</a:t>
            </a:r>
            <a:endParaRPr lang="en-GB" sz="4000" b="1" dirty="0">
              <a:solidFill>
                <a:srgbClr val="7030A0"/>
              </a:solidFill>
              <a:latin typeface="Lato Black" panose="020F0A02020204030203" pitchFamily="34" charset="0"/>
            </a:endParaRPr>
          </a:p>
        </p:txBody>
      </p:sp>
      <p:pic>
        <p:nvPicPr>
          <p:cNvPr id="3" name="Online Media 2" title="Nina Sosanya reads 'Colors' for Holocaust Memorial Day 2017">
            <a:hlinkClick r:id="" action="ppaction://media"/>
            <a:extLst>
              <a:ext uri="{FF2B5EF4-FFF2-40B4-BE49-F238E27FC236}">
                <a16:creationId xmlns:a16="http://schemas.microsoft.com/office/drawing/2014/main" id="{5EEFA216-B718-4C80-9501-07C518E620DF}"/>
              </a:ext>
            </a:extLst>
          </p:cNvPr>
          <p:cNvPicPr>
            <a:picLocks noRot="1" noChangeAspect="1"/>
          </p:cNvPicPr>
          <p:nvPr>
            <a:videoFile r:link="rId1"/>
          </p:nvPr>
        </p:nvPicPr>
        <p:blipFill>
          <a:blip r:embed="rId4"/>
          <a:stretch>
            <a:fillRect/>
          </a:stretch>
        </p:blipFill>
        <p:spPr>
          <a:xfrm>
            <a:off x="-20200" y="1206000"/>
            <a:ext cx="9184400" cy="5166225"/>
          </a:xfrm>
          <a:prstGeom prst="rect">
            <a:avLst/>
          </a:prstGeom>
        </p:spPr>
      </p:pic>
    </p:spTree>
    <p:extLst>
      <p:ext uri="{BB962C8B-B14F-4D97-AF65-F5344CB8AC3E}">
        <p14:creationId xmlns:p14="http://schemas.microsoft.com/office/powerpoint/2010/main" val="119776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rmAutofit/>
          </a:bodyPr>
          <a:lstStyle/>
          <a:p>
            <a:pPr algn="l"/>
            <a:r>
              <a:rPr lang="en-GB" sz="4000" b="1" dirty="0" err="1">
                <a:solidFill>
                  <a:srgbClr val="7030A0"/>
                </a:solidFill>
                <a:latin typeface="Lato Black" panose="020F0A02020204030203" pitchFamily="34" charset="0"/>
              </a:rPr>
              <a:t>Sokphal</a:t>
            </a:r>
            <a:r>
              <a:rPr lang="en-GB" sz="4000" b="1" dirty="0">
                <a:solidFill>
                  <a:srgbClr val="7030A0"/>
                </a:solidFill>
                <a:latin typeface="Lato Black" panose="020F0A02020204030203" pitchFamily="34" charset="0"/>
              </a:rPr>
              <a:t> Din’s testimony</a:t>
            </a:r>
          </a:p>
        </p:txBody>
      </p:sp>
      <p:pic>
        <p:nvPicPr>
          <p:cNvPr id="3" name="Online Media 2" title="Sokphal Din - Untold Stories">
            <a:hlinkClick r:id="" action="ppaction://media"/>
            <a:extLst>
              <a:ext uri="{FF2B5EF4-FFF2-40B4-BE49-F238E27FC236}">
                <a16:creationId xmlns:a16="http://schemas.microsoft.com/office/drawing/2014/main" id="{9AB5FAC9-AB3A-49AA-98E0-7E2C6A871965}"/>
              </a:ext>
            </a:extLst>
          </p:cNvPr>
          <p:cNvPicPr>
            <a:picLocks noRot="1" noChangeAspect="1"/>
          </p:cNvPicPr>
          <p:nvPr>
            <a:videoFile r:link="rId1"/>
          </p:nvPr>
        </p:nvPicPr>
        <p:blipFill>
          <a:blip r:embed="rId4"/>
          <a:stretch>
            <a:fillRect/>
          </a:stretch>
        </p:blipFill>
        <p:spPr>
          <a:xfrm>
            <a:off x="0" y="1206000"/>
            <a:ext cx="9144000" cy="5143500"/>
          </a:xfrm>
          <a:prstGeom prst="rect">
            <a:avLst/>
          </a:prstGeom>
        </p:spPr>
      </p:pic>
    </p:spTree>
    <p:extLst>
      <p:ext uri="{BB962C8B-B14F-4D97-AF65-F5344CB8AC3E}">
        <p14:creationId xmlns:p14="http://schemas.microsoft.com/office/powerpoint/2010/main" val="132425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4" y="89768"/>
            <a:ext cx="8301609" cy="850106"/>
          </a:xfrm>
          <a:prstGeom prst="rect">
            <a:avLst/>
          </a:prstGeom>
        </p:spPr>
        <p:txBody>
          <a:bodyPr>
            <a:noAutofit/>
          </a:bodyPr>
          <a:lstStyle/>
          <a:p>
            <a:pPr algn="l"/>
            <a:r>
              <a:rPr lang="en-GB" sz="3200" b="1" dirty="0">
                <a:solidFill>
                  <a:srgbClr val="7030A0"/>
                </a:solidFill>
                <a:latin typeface="Lato Black" panose="020F0A02020204030203" pitchFamily="34" charset="0"/>
              </a:rPr>
              <a:t>The Persecution of Rohingya Muslims: </a:t>
            </a:r>
            <a:r>
              <a:rPr lang="en-GB" sz="3200" b="1" dirty="0" err="1">
                <a:solidFill>
                  <a:srgbClr val="7030A0"/>
                </a:solidFill>
                <a:latin typeface="Lato Black" panose="020F0A02020204030203" pitchFamily="34" charset="0"/>
              </a:rPr>
              <a:t>Hansu</a:t>
            </a:r>
            <a:r>
              <a:rPr lang="en-GB" sz="3200" b="1" dirty="0">
                <a:solidFill>
                  <a:srgbClr val="7030A0"/>
                </a:solidFill>
                <a:latin typeface="Lato Black" panose="020F0A02020204030203" pitchFamily="34" charset="0"/>
              </a:rPr>
              <a:t> Mala’s story </a:t>
            </a:r>
          </a:p>
        </p:txBody>
      </p:sp>
      <p:pic>
        <p:nvPicPr>
          <p:cNvPr id="3" name="Online Media 2" title="The testimony of a Rohingya refugee">
            <a:hlinkClick r:id="" action="ppaction://media"/>
            <a:extLst>
              <a:ext uri="{FF2B5EF4-FFF2-40B4-BE49-F238E27FC236}">
                <a16:creationId xmlns:a16="http://schemas.microsoft.com/office/drawing/2014/main" id="{C93E1F78-26A9-4C90-8FF6-4639884FE823}"/>
              </a:ext>
            </a:extLst>
          </p:cNvPr>
          <p:cNvPicPr>
            <a:picLocks noRot="1" noChangeAspect="1"/>
          </p:cNvPicPr>
          <p:nvPr>
            <a:videoFile r:link="rId1"/>
          </p:nvPr>
        </p:nvPicPr>
        <p:blipFill>
          <a:blip r:embed="rId4"/>
          <a:stretch>
            <a:fillRect/>
          </a:stretch>
        </p:blipFill>
        <p:spPr>
          <a:xfrm>
            <a:off x="0" y="1206000"/>
            <a:ext cx="9144000" cy="5143500"/>
          </a:xfrm>
          <a:prstGeom prst="rect">
            <a:avLst/>
          </a:prstGeom>
        </p:spPr>
      </p:pic>
    </p:spTree>
    <p:extLst>
      <p:ext uri="{BB962C8B-B14F-4D97-AF65-F5344CB8AC3E}">
        <p14:creationId xmlns:p14="http://schemas.microsoft.com/office/powerpoint/2010/main" val="247279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3" y="161776"/>
            <a:ext cx="8229600" cy="850106"/>
          </a:xfrm>
          <a:prstGeom prst="rect">
            <a:avLst/>
          </a:prstGeom>
        </p:spPr>
        <p:txBody>
          <a:bodyPr>
            <a:noAutofit/>
          </a:bodyPr>
          <a:lstStyle/>
          <a:p>
            <a:pPr algn="l"/>
            <a:r>
              <a:rPr lang="en-GB" sz="3200" b="1" i="1" dirty="0">
                <a:solidFill>
                  <a:srgbClr val="7030A0"/>
                </a:solidFill>
                <a:latin typeface="Lato Black" panose="020F0A02020204030203" pitchFamily="34" charset="0"/>
              </a:rPr>
              <a:t>Somewhere Over the Rainbow</a:t>
            </a:r>
            <a:br>
              <a:rPr lang="en-GB" sz="3200" b="1" dirty="0">
                <a:solidFill>
                  <a:srgbClr val="7030A0"/>
                </a:solidFill>
                <a:latin typeface="Lato Black" panose="020F0A02020204030203" pitchFamily="34" charset="0"/>
              </a:rPr>
            </a:br>
            <a:r>
              <a:rPr lang="en-GB" sz="3200" b="1" dirty="0">
                <a:solidFill>
                  <a:srgbClr val="7030A0"/>
                </a:solidFill>
                <a:latin typeface="Lato Black" panose="020F0A02020204030203" pitchFamily="34" charset="0"/>
              </a:rPr>
              <a:t>Performed by the Fourth Choir</a:t>
            </a:r>
          </a:p>
        </p:txBody>
      </p:sp>
      <p:pic>
        <p:nvPicPr>
          <p:cNvPr id="3" name="Online Media 2" title="HMD 2019 UK Commemorative Ceremony - Fourth Choir performing 'Somewhere Over the Rainbow'">
            <a:hlinkClick r:id="" action="ppaction://media"/>
            <a:extLst>
              <a:ext uri="{FF2B5EF4-FFF2-40B4-BE49-F238E27FC236}">
                <a16:creationId xmlns:a16="http://schemas.microsoft.com/office/drawing/2014/main" id="{446F628E-CE02-4739-80F8-6B628E6AA71C}"/>
              </a:ext>
            </a:extLst>
          </p:cNvPr>
          <p:cNvPicPr>
            <a:picLocks noRot="1" noChangeAspect="1"/>
          </p:cNvPicPr>
          <p:nvPr>
            <a:videoFile r:link="rId1"/>
          </p:nvPr>
        </p:nvPicPr>
        <p:blipFill>
          <a:blip r:embed="rId4"/>
          <a:stretch>
            <a:fillRect/>
          </a:stretch>
        </p:blipFill>
        <p:spPr>
          <a:xfrm>
            <a:off x="9869" y="1206000"/>
            <a:ext cx="9134131" cy="5137949"/>
          </a:xfrm>
          <a:prstGeom prst="rect">
            <a:avLst/>
          </a:prstGeom>
        </p:spPr>
      </p:pic>
    </p:spTree>
    <p:extLst>
      <p:ext uri="{BB962C8B-B14F-4D97-AF65-F5344CB8AC3E}">
        <p14:creationId xmlns:p14="http://schemas.microsoft.com/office/powerpoint/2010/main" val="331836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Template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ceremony" id="{7F7E2A6A-A0C8-4B28-AE9A-8634F66FCB63}" vid="{0A5C3999-FE44-4F3B-A17B-A539844C6A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0403d6-9e75-4286-b0bc-1cb68dc095ed">
      <Terms xmlns="http://schemas.microsoft.com/office/infopath/2007/PartnerControls"/>
    </lcf76f155ced4ddcb4097134ff3c332f>
    <TaxCatchAll xmlns="601d34fa-5f8d-4f7b-9c18-79a2d3c0579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571BBC11984E4494D456530275DEA9" ma:contentTypeVersion="13" ma:contentTypeDescription="Create a new document." ma:contentTypeScope="" ma:versionID="3788e2ac92fb6640fafded81b3902d3b">
  <xsd:schema xmlns:xsd="http://www.w3.org/2001/XMLSchema" xmlns:xs="http://www.w3.org/2001/XMLSchema" xmlns:p="http://schemas.microsoft.com/office/2006/metadata/properties" xmlns:ns2="170403d6-9e75-4286-b0bc-1cb68dc095ed" xmlns:ns3="601d34fa-5f8d-4f7b-9c18-79a2d3c05792" targetNamespace="http://schemas.microsoft.com/office/2006/metadata/properties" ma:root="true" ma:fieldsID="e7dd29360eddf01feae8ee23b5fdb3bd" ns2:_="" ns3:_="">
    <xsd:import namespace="170403d6-9e75-4286-b0bc-1cb68dc095ed"/>
    <xsd:import namespace="601d34fa-5f8d-4f7b-9c18-79a2d3c057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403d6-9e75-4286-b0bc-1cb68dc09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3e172ec-b8b5-4e1f-a84f-5b72ca53418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1d34fa-5f8d-4f7b-9c18-79a2d3c0579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300175b-33a7-4442-9268-15a5be9d4ca6}" ma:internalName="TaxCatchAll" ma:showField="CatchAllData" ma:web="601d34fa-5f8d-4f7b-9c18-79a2d3c0579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ECD898-6190-4C57-BCED-E91E0377B8AE}">
  <ds:schemaRefs>
    <ds:schemaRef ds:uri="http://schemas.microsoft.com/office/2006/metadata/properties"/>
    <ds:schemaRef ds:uri="http://schemas.microsoft.com/office/infopath/2007/PartnerControls"/>
    <ds:schemaRef ds:uri="170403d6-9e75-4286-b0bc-1cb68dc095ed"/>
    <ds:schemaRef ds:uri="601d34fa-5f8d-4f7b-9c18-79a2d3c05792"/>
  </ds:schemaRefs>
</ds:datastoreItem>
</file>

<file path=customXml/itemProps2.xml><?xml version="1.0" encoding="utf-8"?>
<ds:datastoreItem xmlns:ds="http://schemas.openxmlformats.org/officeDocument/2006/customXml" ds:itemID="{A4EDF4CB-0952-4497-B6E9-3B5ED512A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403d6-9e75-4286-b0bc-1cb68dc095ed"/>
    <ds:schemaRef ds:uri="601d34fa-5f8d-4f7b-9c18-79a2d3c057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45243D-4B6B-4355-9085-AD9B6E613E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ceremony</Template>
  <TotalTime>37</TotalTime>
  <Words>3070</Words>
  <Application>Microsoft Office PowerPoint</Application>
  <PresentationFormat>Custom</PresentationFormat>
  <Paragraphs>117</Paragraphs>
  <Slides>18</Slides>
  <Notes>18</Notes>
  <HiddenSlides>0</HiddenSlides>
  <MMClips>7</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Template_Presentation</vt:lpstr>
      <vt:lpstr>PowerPoint Presentation</vt:lpstr>
      <vt:lpstr>Introduction from organisation</vt:lpstr>
      <vt:lpstr>Introduction</vt:lpstr>
      <vt:lpstr>Bea Green’s testimony</vt:lpstr>
      <vt:lpstr>Learning from the Past</vt:lpstr>
      <vt:lpstr>Colors by Michaella Rugwizangoga</vt:lpstr>
      <vt:lpstr>Sokphal Din’s testimony</vt:lpstr>
      <vt:lpstr>The Persecution of Rohingya Muslims: Hansu Mala’s story </vt:lpstr>
      <vt:lpstr>Somewhere Over the Rainbow Performed by the Fourth Choir</vt:lpstr>
      <vt:lpstr>Statement of Commitment for HMD</vt:lpstr>
      <vt:lpstr>Statement of Commitment for HMD</vt:lpstr>
      <vt:lpstr>Statement of Commitment for HMD</vt:lpstr>
      <vt:lpstr>Statement of Commitment for HMD</vt:lpstr>
      <vt:lpstr>Statement of Commitment for HMD</vt:lpstr>
      <vt:lpstr>Statement of Commitment for HMD</vt:lpstr>
      <vt:lpstr>Statement of Commitment for HMD</vt:lpstr>
      <vt:lpstr>Lighting of memorial candles</vt:lpstr>
      <vt:lpstr>Closing remarks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Hyde</dc:creator>
  <cp:lastModifiedBy>Claudia Hyde</cp:lastModifiedBy>
  <cp:revision>30</cp:revision>
  <dcterms:created xsi:type="dcterms:W3CDTF">2020-07-24T16:35:42Z</dcterms:created>
  <dcterms:modified xsi:type="dcterms:W3CDTF">2023-01-12T10:01:33Z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0x01010099571BBC11984E4494D456530275DEA9</vt:lpwstr>
  </property>
  <property fmtid="{D5CDD505-2E9C-101B-9397-08002B2CF9AE}" pid="3" name="Order">
    <vt:r8>56000</vt:r8>
  </property>
  <property fmtid="{D5CDD505-2E9C-101B-9397-08002B2CF9AE}" pid="4" name="MediaServiceImageTags">
    <vt:lpwstr/>
  </property>
</Properties>
</file>